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8" r:id="rId2"/>
    <p:sldId id="256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65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fif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5BF5B-0608-47A2-AC0D-FF407BC23451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063EB-2622-4C74-99BB-31DDAE866DA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51478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2063EB-2622-4C74-99BB-31DDAE866DA3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328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BB7D-D227-1D31-175B-539C85F16C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EA83B-4826-B190-9781-A659BD7AB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2B5E9-7920-0C89-29AA-0AEDB38D1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4B16B-7CB8-7693-CB3A-9BAFFC217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CC2E4-5C69-7BD7-2A35-A2CE5E181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03302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492C-6887-7617-8D97-87BC000DC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C93468-FD97-DE43-6680-D680DFF485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CCAA8-10C9-579A-A51D-251C235F8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A2C78-6C67-A21A-F2CA-5DC278F7B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7841E-519A-7855-1F1E-356ADE8B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0825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D1E475-D8C4-F999-3C03-A390AE1DE2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74FDD8-01F3-2016-656D-2CE32606A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0C7AC-EAFD-05C9-414C-74A605279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4B7FC-CE77-BA47-699E-BE2B30E2E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82853-E1E9-CB05-5D57-E9D32C566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81221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892AF-0D23-76D6-687F-399567103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75140-FCBB-EB5D-B887-B4C3DEF1C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E7970-2B55-A073-D8B6-94F05DE32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02732-E6F5-FE7E-75ED-51384170B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AEA87-6B29-94D0-53E4-A0F656111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68393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1DAA5-4642-FAAC-5665-170472F77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7B9D4-3B8A-265A-B175-E1D61DDEC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1F9F1-965F-4D27-7FE7-90BF5EB8B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90CAF-D6A5-1E71-E053-57269C70A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AA317-3856-CE73-C6D0-F3DDE41FC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9998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76135-7323-3C53-7D94-25D5BD060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E8305-51A4-C32F-F816-6B48A9CA86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5A745-5D3D-02F2-29EF-71F5A128D6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4CCCE-8276-682B-931E-2A581F05D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233BE-65CB-6766-8938-3B6747F12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4CA15-23C9-BC35-AD18-915791FCB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8911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EC3CA-477F-9D71-B2FD-FD6722000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A9589-FFA2-EF76-1822-2EFDF6703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17A842-ABD2-AE1A-5D23-D80A8672C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C9E761-95BE-CBEA-D1B6-B997A18C80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E7CC75-39F6-C986-CE12-F60A6B6D98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DE9C94-AE63-2F72-C2F4-5400265C4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D3E701-E449-2A01-880E-766A24C1A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C3DE60-63D5-F861-739D-EEC3170E4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32368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612F-E5A3-1A92-A88A-DE400ADE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3D32D0-E0CF-951D-73CD-55F490432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AA8F03-C673-F077-43AD-12931685D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7CCE2D-D57D-C51F-220F-8799E4E98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65043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19C612-860A-B34E-40CA-0D5B5435B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7C67F4-4BA5-DB49-083C-EDE472270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B219F-EB9D-F60D-8C33-CB1E87DD3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7814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58B29-7242-FC6D-E8A5-9676A22FA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01C54-6AC8-B40F-D303-1A1779234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E2E29-FF12-D9CC-A145-7FC7EF63B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C1ED94-4FC3-CB33-08C5-EBF61C6E1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6EF04-993A-12D2-6BBB-413D290AB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48188A-1E70-395C-FD09-092EEA192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00640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297E3-E3E5-4414-F798-87A5C96DD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67B114-75E1-C41F-0F2A-231A209E2A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F9A0E6-1F0E-7526-5970-3E31C7951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355332-7A15-2B3B-971A-B9493EDE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CA065-F277-F5E7-E878-C3E70DC37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D05A9D-EB87-CBE1-F175-FF62304F0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80468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964379-588C-F6DA-A58B-5425809F3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0C31F4-9483-9531-CED7-863308B27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0D63D-AE4D-FD77-F498-95401329A7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A883B-9441-489A-A520-EE2895922BEC}" type="datetimeFigureOut">
              <a:rPr lang="en-SG" smtClean="0"/>
              <a:t>26/11/2022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61A8E-DDAA-E837-369C-43207523FB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95F35-48D8-C50F-8EC8-5AF97BF98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9AFCB-A0D4-4E93-88D1-093BCAF2F40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23522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5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microsoft.com/office/2007/relationships/hdphoto" Target="../media/hdphoto1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9.png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fif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172.26.190.93:400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868545-B913-AF8A-E4DB-928E13545101}"/>
              </a:ext>
            </a:extLst>
          </p:cNvPr>
          <p:cNvSpPr/>
          <p:nvPr/>
        </p:nvSpPr>
        <p:spPr>
          <a:xfrm>
            <a:off x="421128" y="794124"/>
            <a:ext cx="9585939" cy="58288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noFill/>
            </a:endParaRPr>
          </a:p>
        </p:txBody>
      </p:sp>
      <p:sp>
        <p:nvSpPr>
          <p:cNvPr id="36" name="矩形 9">
            <a:extLst>
              <a:ext uri="{FF2B5EF4-FFF2-40B4-BE49-F238E27FC236}">
                <a16:creationId xmlns:a16="http://schemas.microsoft.com/office/drawing/2014/main" id="{B9CC4486-B3EC-3548-F035-E2AC03DE1FD4}"/>
              </a:ext>
            </a:extLst>
          </p:cNvPr>
          <p:cNvSpPr/>
          <p:nvPr/>
        </p:nvSpPr>
        <p:spPr>
          <a:xfrm>
            <a:off x="886641" y="5417862"/>
            <a:ext cx="1544208" cy="1013762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64B38C-6847-7711-1E16-EC830CBFD5AC}"/>
              </a:ext>
            </a:extLst>
          </p:cNvPr>
          <p:cNvSpPr txBox="1"/>
          <p:nvPr/>
        </p:nvSpPr>
        <p:spPr>
          <a:xfrm>
            <a:off x="847118" y="5379986"/>
            <a:ext cx="1950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CIDEX- SUTD-Cluster</a:t>
            </a:r>
            <a:endParaRPr lang="en-SG" sz="1200" b="1" dirty="0">
              <a:solidFill>
                <a:srgbClr val="002060"/>
              </a:solidFill>
            </a:endParaRPr>
          </a:p>
        </p:txBody>
      </p:sp>
      <p:sp>
        <p:nvSpPr>
          <p:cNvPr id="25" name="矩形 9">
            <a:extLst>
              <a:ext uri="{FF2B5EF4-FFF2-40B4-BE49-F238E27FC236}">
                <a16:creationId xmlns:a16="http://schemas.microsoft.com/office/drawing/2014/main" id="{2FC48F3B-63F2-E2C9-1CE6-7183799B14E3}"/>
              </a:ext>
            </a:extLst>
          </p:cNvPr>
          <p:cNvSpPr/>
          <p:nvPr/>
        </p:nvSpPr>
        <p:spPr>
          <a:xfrm>
            <a:off x="2764302" y="5417862"/>
            <a:ext cx="1712378" cy="1013762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9">
            <a:extLst>
              <a:ext uri="{FF2B5EF4-FFF2-40B4-BE49-F238E27FC236}">
                <a16:creationId xmlns:a16="http://schemas.microsoft.com/office/drawing/2014/main" id="{AA60BA11-65D5-FCB9-1028-E2FCEC2BC192}"/>
              </a:ext>
            </a:extLst>
          </p:cNvPr>
          <p:cNvSpPr/>
          <p:nvPr/>
        </p:nvSpPr>
        <p:spPr>
          <a:xfrm>
            <a:off x="5686547" y="5017393"/>
            <a:ext cx="2780635" cy="139965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FD5221-1187-1301-5C31-3C8AF8658E4E}"/>
              </a:ext>
            </a:extLst>
          </p:cNvPr>
          <p:cNvSpPr txBox="1"/>
          <p:nvPr/>
        </p:nvSpPr>
        <p:spPr>
          <a:xfrm>
            <a:off x="5611601" y="4711824"/>
            <a:ext cx="1641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2060"/>
                </a:solidFill>
              </a:rPr>
              <a:t>COM3-MPH</a:t>
            </a:r>
            <a:endParaRPr lang="en-SG" sz="1600" b="1" dirty="0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F1099D-06FC-9B35-7C18-041E6B201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472" y="5318730"/>
            <a:ext cx="752381" cy="58571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7202DD-EF03-0C9E-7279-F66F44FB6847}"/>
              </a:ext>
            </a:extLst>
          </p:cNvPr>
          <p:cNvSpPr txBox="1"/>
          <p:nvPr/>
        </p:nvSpPr>
        <p:spPr>
          <a:xfrm>
            <a:off x="1224230" y="1324388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User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A4953439-6AC2-4F44-9EA7-838CDE31D095}"/>
              </a:ext>
            </a:extLst>
          </p:cNvPr>
          <p:cNvSpPr/>
          <p:nvPr/>
        </p:nvSpPr>
        <p:spPr>
          <a:xfrm>
            <a:off x="8676458" y="1445201"/>
            <a:ext cx="956953" cy="51295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Public IP</a:t>
            </a:r>
            <a:endParaRPr lang="en-SG" sz="12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F7FE210-6688-FB2D-B7EA-8EC637A397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1720" y="5420634"/>
            <a:ext cx="254941" cy="25494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28B5A34-42DE-FDE5-CAF9-8235FD9476DD}"/>
              </a:ext>
            </a:extLst>
          </p:cNvPr>
          <p:cNvSpPr txBox="1"/>
          <p:nvPr/>
        </p:nvSpPr>
        <p:spPr>
          <a:xfrm>
            <a:off x="9216067" y="1989974"/>
            <a:ext cx="80224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rgbClr val="002060"/>
                </a:solidFill>
              </a:rPr>
              <a:t>SUTD, Singtel, gov.sg</a:t>
            </a:r>
            <a:endParaRPr lang="en-SG" sz="900" b="1" dirty="0">
              <a:solidFill>
                <a:srgbClr val="002060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BE8E35C-444D-0796-846E-05D6E08A9468}"/>
              </a:ext>
            </a:extLst>
          </p:cNvPr>
          <p:cNvCxnSpPr>
            <a:cxnSpLocks/>
            <a:stCxn id="7" idx="1"/>
            <a:endCxn id="1026" idx="3"/>
          </p:cNvCxnSpPr>
          <p:nvPr/>
        </p:nvCxnSpPr>
        <p:spPr>
          <a:xfrm flipH="1">
            <a:off x="3795740" y="5611588"/>
            <a:ext cx="2034732" cy="466087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8012DEC-F0C8-A303-A41F-137E8524B02B}"/>
              </a:ext>
            </a:extLst>
          </p:cNvPr>
          <p:cNvSpPr txBox="1"/>
          <p:nvPr/>
        </p:nvSpPr>
        <p:spPr>
          <a:xfrm>
            <a:off x="2719042" y="5404982"/>
            <a:ext cx="18642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CIDEX-CR1-Cluster</a:t>
            </a:r>
            <a:endParaRPr lang="en-SG" sz="1200" b="1" dirty="0">
              <a:solidFill>
                <a:srgbClr val="002060"/>
              </a:solidFill>
            </a:endParaRPr>
          </a:p>
        </p:txBody>
      </p:sp>
      <p:pic>
        <p:nvPicPr>
          <p:cNvPr id="1026" name="Picture 2" descr="Green and yellow logo, VMware vSphere VMware ESXi Virtual ...">
            <a:extLst>
              <a:ext uri="{FF2B5EF4-FFF2-40B4-BE49-F238E27FC236}">
                <a16:creationId xmlns:a16="http://schemas.microsoft.com/office/drawing/2014/main" id="{4124B307-5D4A-C57F-BC59-BB2333DCF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1417" y="5815513"/>
            <a:ext cx="524323" cy="524323"/>
          </a:xfrm>
          <a:prstGeom prst="rect">
            <a:avLst/>
          </a:prstGeom>
          <a:noFill/>
          <a:ln w="952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31F9C99-2F46-588B-72F4-CFA79DB374CC}"/>
              </a:ext>
            </a:extLst>
          </p:cNvPr>
          <p:cNvCxnSpPr>
            <a:cxnSpLocks/>
          </p:cNvCxnSpPr>
          <p:nvPr/>
        </p:nvCxnSpPr>
        <p:spPr>
          <a:xfrm flipH="1">
            <a:off x="3789462" y="5499728"/>
            <a:ext cx="2003689" cy="456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9973342-5EA7-52A1-C497-D46D565FA1C6}"/>
              </a:ext>
            </a:extLst>
          </p:cNvPr>
          <p:cNvSpPr txBox="1"/>
          <p:nvPr/>
        </p:nvSpPr>
        <p:spPr>
          <a:xfrm>
            <a:off x="4555136" y="5459531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D11E7BA-E07E-20FE-7EB6-DA58E2E09045}"/>
              </a:ext>
            </a:extLst>
          </p:cNvPr>
          <p:cNvSpPr txBox="1"/>
          <p:nvPr/>
        </p:nvSpPr>
        <p:spPr>
          <a:xfrm>
            <a:off x="4449440" y="5888318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VPN tunnel </a:t>
            </a:r>
            <a:endParaRPr lang="en-SG" sz="9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5EA5A8E-5789-128C-B422-62E073C1E6C0}"/>
              </a:ext>
            </a:extLst>
          </p:cNvPr>
          <p:cNvCxnSpPr>
            <a:cxnSpLocks/>
          </p:cNvCxnSpPr>
          <p:nvPr/>
        </p:nvCxnSpPr>
        <p:spPr>
          <a:xfrm flipH="1">
            <a:off x="2252238" y="6112373"/>
            <a:ext cx="1019179" cy="0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26FF063-8F3F-5B76-B424-096D2C75E49D}"/>
              </a:ext>
            </a:extLst>
          </p:cNvPr>
          <p:cNvCxnSpPr>
            <a:cxnSpLocks/>
          </p:cNvCxnSpPr>
          <p:nvPr/>
        </p:nvCxnSpPr>
        <p:spPr>
          <a:xfrm flipH="1">
            <a:off x="2252238" y="5998447"/>
            <a:ext cx="9798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7F371C6-4437-70A1-209B-AA50F6F37599}"/>
              </a:ext>
            </a:extLst>
          </p:cNvPr>
          <p:cNvSpPr txBox="1"/>
          <p:nvPr/>
        </p:nvSpPr>
        <p:spPr>
          <a:xfrm>
            <a:off x="2696876" y="5783555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60C4B177-DCAD-987A-B1FE-EAFAA35764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7667" y="5783555"/>
            <a:ext cx="1161905" cy="476190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BCD941EA-24F4-71BB-9839-2CC406F718E4}"/>
              </a:ext>
            </a:extLst>
          </p:cNvPr>
          <p:cNvSpPr txBox="1"/>
          <p:nvPr/>
        </p:nvSpPr>
        <p:spPr>
          <a:xfrm>
            <a:off x="2360702" y="6137190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VPN tunnel </a:t>
            </a:r>
            <a:endParaRPr lang="en-SG" sz="9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73291B8-62C7-9A3D-4765-9A9E29DC9E02}"/>
              </a:ext>
            </a:extLst>
          </p:cNvPr>
          <p:cNvSpPr txBox="1"/>
          <p:nvPr/>
        </p:nvSpPr>
        <p:spPr>
          <a:xfrm>
            <a:off x="3217556" y="5603206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vCenter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8219291-81C9-CC37-738B-3C8DEE6D5BDB}"/>
              </a:ext>
            </a:extLst>
          </p:cNvPr>
          <p:cNvSpPr txBox="1"/>
          <p:nvPr/>
        </p:nvSpPr>
        <p:spPr>
          <a:xfrm>
            <a:off x="1009634" y="5567842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gateway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AAC8572-46AB-3030-8AC3-5E6A8226322F}"/>
              </a:ext>
            </a:extLst>
          </p:cNvPr>
          <p:cNvSpPr txBox="1"/>
          <p:nvPr/>
        </p:nvSpPr>
        <p:spPr>
          <a:xfrm>
            <a:off x="5873267" y="5197511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/>
              <a:t>PingClient</a:t>
            </a:r>
            <a:endParaRPr lang="en-SG" sz="900" dirty="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EEE1C48-CCE5-E362-19A8-CCA597FBA1CB}"/>
              </a:ext>
            </a:extLst>
          </p:cNvPr>
          <p:cNvCxnSpPr>
            <a:cxnSpLocks/>
          </p:cNvCxnSpPr>
          <p:nvPr/>
        </p:nvCxnSpPr>
        <p:spPr>
          <a:xfrm>
            <a:off x="6206662" y="5756694"/>
            <a:ext cx="0" cy="3083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ylinder 55">
            <a:extLst>
              <a:ext uri="{FF2B5EF4-FFF2-40B4-BE49-F238E27FC236}">
                <a16:creationId xmlns:a16="http://schemas.microsoft.com/office/drawing/2014/main" id="{1F15E6B9-3EAC-56AA-36FA-D3F786AC87D9}"/>
              </a:ext>
            </a:extLst>
          </p:cNvPr>
          <p:cNvSpPr/>
          <p:nvPr/>
        </p:nvSpPr>
        <p:spPr>
          <a:xfrm>
            <a:off x="6123107" y="6087873"/>
            <a:ext cx="204817" cy="17187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8384312-E2FD-BEDB-0CDF-2B94E94D2DB5}"/>
              </a:ext>
            </a:extLst>
          </p:cNvPr>
          <p:cNvSpPr txBox="1"/>
          <p:nvPr/>
        </p:nvSpPr>
        <p:spPr>
          <a:xfrm>
            <a:off x="6327924" y="6033889"/>
            <a:ext cx="802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Local storage [text log file]</a:t>
            </a:r>
            <a:endParaRPr lang="en-SG" sz="9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26DE301-7A06-CAF3-A809-AC63E324F218}"/>
              </a:ext>
            </a:extLst>
          </p:cNvPr>
          <p:cNvSpPr txBox="1"/>
          <p:nvPr/>
        </p:nvSpPr>
        <p:spPr>
          <a:xfrm>
            <a:off x="4555136" y="4798782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UDP:3001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62" name="矩形 9">
            <a:extLst>
              <a:ext uri="{FF2B5EF4-FFF2-40B4-BE49-F238E27FC236}">
                <a16:creationId xmlns:a16="http://schemas.microsoft.com/office/drawing/2014/main" id="{177DF20B-913A-5BEB-DC3C-A22563F974D6}"/>
              </a:ext>
            </a:extLst>
          </p:cNvPr>
          <p:cNvSpPr/>
          <p:nvPr/>
        </p:nvSpPr>
        <p:spPr>
          <a:xfrm>
            <a:off x="790931" y="2787387"/>
            <a:ext cx="3708913" cy="2086584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0C963CF-0DF6-9521-F75A-858FB665F730}"/>
              </a:ext>
            </a:extLst>
          </p:cNvPr>
          <p:cNvSpPr txBox="1"/>
          <p:nvPr/>
        </p:nvSpPr>
        <p:spPr>
          <a:xfrm>
            <a:off x="908935" y="2768183"/>
            <a:ext cx="1641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2060"/>
                </a:solidFill>
              </a:rPr>
              <a:t>Hub server</a:t>
            </a:r>
            <a:endParaRPr lang="en-SG" sz="1600" b="1" dirty="0">
              <a:solidFill>
                <a:srgbClr val="002060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D92080A-E6F3-5C71-B0F3-3710600F8BFC}"/>
              </a:ext>
            </a:extLst>
          </p:cNvPr>
          <p:cNvCxnSpPr>
            <a:cxnSpLocks/>
          </p:cNvCxnSpPr>
          <p:nvPr/>
        </p:nvCxnSpPr>
        <p:spPr>
          <a:xfrm flipH="1" flipV="1">
            <a:off x="3865678" y="4150721"/>
            <a:ext cx="1964794" cy="1144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Rectangle 1023">
            <a:extLst>
              <a:ext uri="{FF2B5EF4-FFF2-40B4-BE49-F238E27FC236}">
                <a16:creationId xmlns:a16="http://schemas.microsoft.com/office/drawing/2014/main" id="{FF999CB4-CE39-8344-1F75-D3B11C9F559F}"/>
              </a:ext>
            </a:extLst>
          </p:cNvPr>
          <p:cNvSpPr/>
          <p:nvPr/>
        </p:nvSpPr>
        <p:spPr>
          <a:xfrm>
            <a:off x="3003150" y="3869161"/>
            <a:ext cx="802249" cy="329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/>
              <a:t>Data manager </a:t>
            </a:r>
            <a:endParaRPr lang="en-SG" sz="1100" b="1" dirty="0"/>
          </a:p>
        </p:txBody>
      </p:sp>
      <p:cxnSp>
        <p:nvCxnSpPr>
          <p:cNvPr id="1025" name="Straight Arrow Connector 1024">
            <a:extLst>
              <a:ext uri="{FF2B5EF4-FFF2-40B4-BE49-F238E27FC236}">
                <a16:creationId xmlns:a16="http://schemas.microsoft.com/office/drawing/2014/main" id="{28966DDD-D262-9CE3-F5F5-17B72EBDCCDC}"/>
              </a:ext>
            </a:extLst>
          </p:cNvPr>
          <p:cNvCxnSpPr>
            <a:cxnSpLocks/>
          </p:cNvCxnSpPr>
          <p:nvPr/>
        </p:nvCxnSpPr>
        <p:spPr>
          <a:xfrm flipV="1">
            <a:off x="3098000" y="3640790"/>
            <a:ext cx="0" cy="198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1028">
            <a:extLst>
              <a:ext uri="{FF2B5EF4-FFF2-40B4-BE49-F238E27FC236}">
                <a16:creationId xmlns:a16="http://schemas.microsoft.com/office/drawing/2014/main" id="{13488011-1113-0C12-6825-8594545D91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34349" y="3170078"/>
            <a:ext cx="467303" cy="461762"/>
          </a:xfrm>
          <a:prstGeom prst="rect">
            <a:avLst/>
          </a:prstGeom>
        </p:spPr>
      </p:pic>
      <p:cxnSp>
        <p:nvCxnSpPr>
          <p:cNvPr id="1030" name="Straight Arrow Connector 1029">
            <a:extLst>
              <a:ext uri="{FF2B5EF4-FFF2-40B4-BE49-F238E27FC236}">
                <a16:creationId xmlns:a16="http://schemas.microsoft.com/office/drawing/2014/main" id="{344E90C8-DCDA-AB28-3575-4ABDC50B52A5}"/>
              </a:ext>
            </a:extLst>
          </p:cNvPr>
          <p:cNvCxnSpPr>
            <a:cxnSpLocks/>
            <a:stCxn id="1024" idx="1"/>
            <a:endCxn id="23" idx="3"/>
          </p:cNvCxnSpPr>
          <p:nvPr/>
        </p:nvCxnSpPr>
        <p:spPr>
          <a:xfrm flipH="1">
            <a:off x="2269984" y="4033929"/>
            <a:ext cx="733166" cy="75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3" name="Arrow: Right 1032">
            <a:extLst>
              <a:ext uri="{FF2B5EF4-FFF2-40B4-BE49-F238E27FC236}">
                <a16:creationId xmlns:a16="http://schemas.microsoft.com/office/drawing/2014/main" id="{D0F9A9EF-AB0F-5FE7-BF3C-B95A8C0F1428}"/>
              </a:ext>
            </a:extLst>
          </p:cNvPr>
          <p:cNvSpPr/>
          <p:nvPr/>
        </p:nvSpPr>
        <p:spPr>
          <a:xfrm rot="10800000">
            <a:off x="2001459" y="3353477"/>
            <a:ext cx="802248" cy="120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36" name="Picture 4">
            <a:extLst>
              <a:ext uri="{FF2B5EF4-FFF2-40B4-BE49-F238E27FC236}">
                <a16:creationId xmlns:a16="http://schemas.microsoft.com/office/drawing/2014/main" id="{BE851CDA-755F-6EF3-1A90-B80B8E314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135" y="3258129"/>
            <a:ext cx="871031" cy="387125"/>
          </a:xfrm>
          <a:prstGeom prst="rect">
            <a:avLst/>
          </a:prstGeom>
          <a:noFill/>
          <a:ln w="952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TextBox 1037">
            <a:extLst>
              <a:ext uri="{FF2B5EF4-FFF2-40B4-BE49-F238E27FC236}">
                <a16:creationId xmlns:a16="http://schemas.microsoft.com/office/drawing/2014/main" id="{5223A482-BE09-0D82-8C9A-FC345E1BDA72}"/>
              </a:ext>
            </a:extLst>
          </p:cNvPr>
          <p:cNvSpPr txBox="1"/>
          <p:nvPr/>
        </p:nvSpPr>
        <p:spPr>
          <a:xfrm>
            <a:off x="937161" y="1701679"/>
            <a:ext cx="1176072" cy="2308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900" b="1" dirty="0"/>
              <a:t>Web-Browser </a:t>
            </a:r>
            <a:endParaRPr lang="zh-CN" altLang="en-US" sz="1600" dirty="0"/>
          </a:p>
        </p:txBody>
      </p:sp>
      <p:pic>
        <p:nvPicPr>
          <p:cNvPr id="1039" name="Picture 4">
            <a:extLst>
              <a:ext uri="{FF2B5EF4-FFF2-40B4-BE49-F238E27FC236}">
                <a16:creationId xmlns:a16="http://schemas.microsoft.com/office/drawing/2014/main" id="{0987DC2A-AF98-A3CF-BBE4-07B4087EE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054" y="1320624"/>
            <a:ext cx="257116" cy="257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40" name="Straight Arrow Connector 1039">
            <a:extLst>
              <a:ext uri="{FF2B5EF4-FFF2-40B4-BE49-F238E27FC236}">
                <a16:creationId xmlns:a16="http://schemas.microsoft.com/office/drawing/2014/main" id="{14E54A97-E700-17A1-31F9-61F33D135977}"/>
              </a:ext>
            </a:extLst>
          </p:cNvPr>
          <p:cNvCxnSpPr>
            <a:cxnSpLocks/>
          </p:cNvCxnSpPr>
          <p:nvPr/>
        </p:nvCxnSpPr>
        <p:spPr>
          <a:xfrm>
            <a:off x="1669758" y="1552984"/>
            <a:ext cx="0" cy="148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>
            <a:extLst>
              <a:ext uri="{FF2B5EF4-FFF2-40B4-BE49-F238E27FC236}">
                <a16:creationId xmlns:a16="http://schemas.microsoft.com/office/drawing/2014/main" id="{C9D31DB6-01E7-3E72-7425-DC06FADBEB8A}"/>
              </a:ext>
            </a:extLst>
          </p:cNvPr>
          <p:cNvSpPr txBox="1"/>
          <p:nvPr/>
        </p:nvSpPr>
        <p:spPr>
          <a:xfrm>
            <a:off x="969167" y="3035787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Http:3000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894A50ED-8C44-1A60-13CF-F3433FB9F0A9}"/>
              </a:ext>
            </a:extLst>
          </p:cNvPr>
          <p:cNvSpPr txBox="1"/>
          <p:nvPr/>
        </p:nvSpPr>
        <p:spPr>
          <a:xfrm>
            <a:off x="2075699" y="3159458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tcp:8086</a:t>
            </a:r>
            <a:endParaRPr lang="en-SG" sz="900" dirty="0">
              <a:solidFill>
                <a:srgbClr val="002060"/>
              </a:solidFill>
            </a:endParaRPr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BDEC9B3A-FB15-1EFA-4691-BC46B17ADFFE}"/>
              </a:ext>
            </a:extLst>
          </p:cNvPr>
          <p:cNvCxnSpPr>
            <a:cxnSpLocks/>
          </p:cNvCxnSpPr>
          <p:nvPr/>
        </p:nvCxnSpPr>
        <p:spPr>
          <a:xfrm flipV="1">
            <a:off x="409879" y="2645877"/>
            <a:ext cx="9585939" cy="12868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5" name="TextBox 1054">
            <a:extLst>
              <a:ext uri="{FF2B5EF4-FFF2-40B4-BE49-F238E27FC236}">
                <a16:creationId xmlns:a16="http://schemas.microsoft.com/office/drawing/2014/main" id="{5909302C-C8DB-E949-66B9-7589D34F9514}"/>
              </a:ext>
            </a:extLst>
          </p:cNvPr>
          <p:cNvSpPr txBox="1"/>
          <p:nvPr/>
        </p:nvSpPr>
        <p:spPr>
          <a:xfrm>
            <a:off x="7108011" y="2299426"/>
            <a:ext cx="1523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Public network</a:t>
            </a:r>
            <a:r>
              <a:rPr lang="en-US" dirty="0"/>
              <a:t>  </a:t>
            </a:r>
            <a:endParaRPr lang="en-SG" dirty="0"/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7DB12135-003D-BB6D-85F6-300654A080A2}"/>
              </a:ext>
            </a:extLst>
          </p:cNvPr>
          <p:cNvSpPr txBox="1"/>
          <p:nvPr/>
        </p:nvSpPr>
        <p:spPr>
          <a:xfrm>
            <a:off x="7159619" y="2633949"/>
            <a:ext cx="1320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SoC network  </a:t>
            </a:r>
            <a:r>
              <a:rPr lang="en-US" dirty="0"/>
              <a:t>   </a:t>
            </a:r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8294A8-1035-782E-D523-671A5AE6B525}"/>
              </a:ext>
            </a:extLst>
          </p:cNvPr>
          <p:cNvSpPr txBox="1"/>
          <p:nvPr/>
        </p:nvSpPr>
        <p:spPr>
          <a:xfrm>
            <a:off x="691375" y="841474"/>
            <a:ext cx="28735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2060"/>
                </a:solidFill>
              </a:rPr>
              <a:t>Infra Connection Monitor Hub</a:t>
            </a:r>
            <a:endParaRPr lang="en-SG" sz="1600" b="1" dirty="0">
              <a:solidFill>
                <a:srgbClr val="00206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E4CB6F-231C-53F7-701A-4F7EDEF7C880}"/>
              </a:ext>
            </a:extLst>
          </p:cNvPr>
          <p:cNvSpPr/>
          <p:nvPr/>
        </p:nvSpPr>
        <p:spPr>
          <a:xfrm>
            <a:off x="1905899" y="4386673"/>
            <a:ext cx="681412" cy="329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900" b="1" dirty="0"/>
              <a:t>Alert raise module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7333E1-C362-17CE-3F0F-263CF26753BF}"/>
              </a:ext>
            </a:extLst>
          </p:cNvPr>
          <p:cNvSpPr/>
          <p:nvPr/>
        </p:nvSpPr>
        <p:spPr>
          <a:xfrm>
            <a:off x="1460348" y="3905448"/>
            <a:ext cx="809636" cy="272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900" b="1" dirty="0"/>
              <a:t>Connection map module</a:t>
            </a: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0E2B4FA1-DA9C-4521-BC61-21DDF15631D5}"/>
              </a:ext>
            </a:extLst>
          </p:cNvPr>
          <p:cNvCxnSpPr>
            <a:cxnSpLocks/>
            <a:stCxn id="1024" idx="2"/>
            <a:endCxn id="18" idx="3"/>
          </p:cNvCxnSpPr>
          <p:nvPr/>
        </p:nvCxnSpPr>
        <p:spPr>
          <a:xfrm rot="5400000">
            <a:off x="2819421" y="3966586"/>
            <a:ext cx="352745" cy="81696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8DAD442-9477-8FF0-02C1-AA3F03225BEB}"/>
              </a:ext>
            </a:extLst>
          </p:cNvPr>
          <p:cNvCxnSpPr>
            <a:cxnSpLocks/>
          </p:cNvCxnSpPr>
          <p:nvPr/>
        </p:nvCxnSpPr>
        <p:spPr>
          <a:xfrm flipH="1" flipV="1">
            <a:off x="1679339" y="3657662"/>
            <a:ext cx="2273" cy="2414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BA81C9E-C62A-5B17-0F00-86E66A58ED56}"/>
              </a:ext>
            </a:extLst>
          </p:cNvPr>
          <p:cNvSpPr txBox="1"/>
          <p:nvPr/>
        </p:nvSpPr>
        <p:spPr>
          <a:xfrm>
            <a:off x="1695770" y="3681716"/>
            <a:ext cx="9531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Ajax page:5000</a:t>
            </a:r>
            <a:endParaRPr lang="en-SG" sz="900" dirty="0">
              <a:solidFill>
                <a:srgbClr val="002060"/>
              </a:solidFill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9AADEF5-9B44-5FAD-4679-8037363903F9}"/>
              </a:ext>
            </a:extLst>
          </p:cNvPr>
          <p:cNvCxnSpPr>
            <a:cxnSpLocks/>
          </p:cNvCxnSpPr>
          <p:nvPr/>
        </p:nvCxnSpPr>
        <p:spPr>
          <a:xfrm flipH="1" flipV="1">
            <a:off x="1383401" y="4518405"/>
            <a:ext cx="458958" cy="20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ylinder 48">
            <a:extLst>
              <a:ext uri="{FF2B5EF4-FFF2-40B4-BE49-F238E27FC236}">
                <a16:creationId xmlns:a16="http://schemas.microsoft.com/office/drawing/2014/main" id="{0F745472-A8A9-F6DC-8B60-FD6A55B7201A}"/>
              </a:ext>
            </a:extLst>
          </p:cNvPr>
          <p:cNvSpPr/>
          <p:nvPr/>
        </p:nvSpPr>
        <p:spPr>
          <a:xfrm>
            <a:off x="1137642" y="4386673"/>
            <a:ext cx="204817" cy="17187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A7172A8-36AA-2933-69EE-288E6545B5F4}"/>
              </a:ext>
            </a:extLst>
          </p:cNvPr>
          <p:cNvSpPr txBox="1"/>
          <p:nvPr/>
        </p:nvSpPr>
        <p:spPr>
          <a:xfrm>
            <a:off x="791314" y="4563858"/>
            <a:ext cx="11022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dirty="0"/>
              <a:t>Alert History DB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2023996-EEC9-48DC-1399-0758043323AA}"/>
              </a:ext>
            </a:extLst>
          </p:cNvPr>
          <p:cNvCxnSpPr>
            <a:cxnSpLocks/>
          </p:cNvCxnSpPr>
          <p:nvPr/>
        </p:nvCxnSpPr>
        <p:spPr>
          <a:xfrm flipV="1">
            <a:off x="1246522" y="3681716"/>
            <a:ext cx="0" cy="6807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E53018D-CD7E-4FF3-DC74-F8F9274C4C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06489" y="1723931"/>
            <a:ext cx="176680" cy="17536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E5C1D0F-EABF-9458-29BD-16EBBE3F6B6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05898" y="1724571"/>
            <a:ext cx="198715" cy="19439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9720C04-21EB-54E6-2935-36CBF8962211}"/>
              </a:ext>
            </a:extLst>
          </p:cNvPr>
          <p:cNvSpPr txBox="1"/>
          <p:nvPr/>
        </p:nvSpPr>
        <p:spPr>
          <a:xfrm>
            <a:off x="2370443" y="1708092"/>
            <a:ext cx="660701" cy="2308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900" b="1" dirty="0"/>
              <a:t>Telegram  </a:t>
            </a:r>
            <a:endParaRPr lang="zh-CN" altLang="en-US" sz="16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03E14F1A-1574-281F-0D25-BED075A3A1A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59477" y="1839914"/>
            <a:ext cx="206130" cy="212424"/>
          </a:xfrm>
          <a:prstGeom prst="rect">
            <a:avLst/>
          </a:prstGeom>
        </p:spPr>
      </p:pic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32EC390E-5801-BE8F-2793-9F3FF0C091F1}"/>
              </a:ext>
            </a:extLst>
          </p:cNvPr>
          <p:cNvCxnSpPr>
            <a:cxnSpLocks/>
            <a:stCxn id="1039" idx="3"/>
            <a:endCxn id="35" idx="0"/>
          </p:cNvCxnSpPr>
          <p:nvPr/>
        </p:nvCxnSpPr>
        <p:spPr>
          <a:xfrm>
            <a:off x="1810170" y="1449182"/>
            <a:ext cx="890624" cy="2589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2" name="TextBox 1041">
            <a:extLst>
              <a:ext uri="{FF2B5EF4-FFF2-40B4-BE49-F238E27FC236}">
                <a16:creationId xmlns:a16="http://schemas.microsoft.com/office/drawing/2014/main" id="{071975BD-189B-20F0-1BC9-3795DB729600}"/>
              </a:ext>
            </a:extLst>
          </p:cNvPr>
          <p:cNvSpPr txBox="1"/>
          <p:nvPr/>
        </p:nvSpPr>
        <p:spPr>
          <a:xfrm>
            <a:off x="3041111" y="3629531"/>
            <a:ext cx="6511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All data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CAB097C4-8642-771A-E3E5-05ABFFC2A353}"/>
              </a:ext>
            </a:extLst>
          </p:cNvPr>
          <p:cNvSpPr txBox="1"/>
          <p:nvPr/>
        </p:nvSpPr>
        <p:spPr>
          <a:xfrm>
            <a:off x="2315032" y="3846076"/>
            <a:ext cx="802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Summarized data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4A68CE71-20DD-3B80-C4AB-570EF01993B9}"/>
              </a:ext>
            </a:extLst>
          </p:cNvPr>
          <p:cNvSpPr txBox="1"/>
          <p:nvPr/>
        </p:nvSpPr>
        <p:spPr>
          <a:xfrm>
            <a:off x="2663544" y="4367453"/>
            <a:ext cx="802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Exception data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21520FC2-864B-74E7-29D5-059A23FD911F}"/>
              </a:ext>
            </a:extLst>
          </p:cNvPr>
          <p:cNvSpPr/>
          <p:nvPr/>
        </p:nvSpPr>
        <p:spPr>
          <a:xfrm>
            <a:off x="3634988" y="3159458"/>
            <a:ext cx="681412" cy="329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900" b="1" dirty="0"/>
              <a:t>Telegram client</a:t>
            </a:r>
          </a:p>
        </p:txBody>
      </p:sp>
      <p:cxnSp>
        <p:nvCxnSpPr>
          <p:cNvPr id="1049" name="Straight Arrow Connector 1048">
            <a:extLst>
              <a:ext uri="{FF2B5EF4-FFF2-40B4-BE49-F238E27FC236}">
                <a16:creationId xmlns:a16="http://schemas.microsoft.com/office/drawing/2014/main" id="{5957F78E-DC77-A725-A415-09C73DD6CFE7}"/>
              </a:ext>
            </a:extLst>
          </p:cNvPr>
          <p:cNvCxnSpPr>
            <a:cxnSpLocks/>
          </p:cNvCxnSpPr>
          <p:nvPr/>
        </p:nvCxnSpPr>
        <p:spPr>
          <a:xfrm flipV="1">
            <a:off x="3651163" y="3509583"/>
            <a:ext cx="0" cy="3301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2" name="TextBox 1051">
            <a:extLst>
              <a:ext uri="{FF2B5EF4-FFF2-40B4-BE49-F238E27FC236}">
                <a16:creationId xmlns:a16="http://schemas.microsoft.com/office/drawing/2014/main" id="{DC8050BB-4D29-5958-7920-4F0F3211F9B5}"/>
              </a:ext>
            </a:extLst>
          </p:cNvPr>
          <p:cNvSpPr txBox="1"/>
          <p:nvPr/>
        </p:nvSpPr>
        <p:spPr>
          <a:xfrm>
            <a:off x="3635770" y="3470539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Filtered data</a:t>
            </a:r>
            <a:endParaRPr lang="en-SG" sz="900" dirty="0">
              <a:solidFill>
                <a:srgbClr val="002060"/>
              </a:solidFill>
            </a:endParaRPr>
          </a:p>
        </p:txBody>
      </p:sp>
      <p:pic>
        <p:nvPicPr>
          <p:cNvPr id="1054" name="Picture 1053">
            <a:extLst>
              <a:ext uri="{FF2B5EF4-FFF2-40B4-BE49-F238E27FC236}">
                <a16:creationId xmlns:a16="http://schemas.microsoft.com/office/drawing/2014/main" id="{225C88D5-2C29-E9CC-4384-35A79787707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744826" y="1930972"/>
            <a:ext cx="770228" cy="39727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cxnSp>
        <p:nvCxnSpPr>
          <p:cNvPr id="1059" name="Straight Arrow Connector 1058">
            <a:extLst>
              <a:ext uri="{FF2B5EF4-FFF2-40B4-BE49-F238E27FC236}">
                <a16:creationId xmlns:a16="http://schemas.microsoft.com/office/drawing/2014/main" id="{11D42D71-4844-74AC-0942-2893C172AC47}"/>
              </a:ext>
            </a:extLst>
          </p:cNvPr>
          <p:cNvCxnSpPr>
            <a:cxnSpLocks/>
            <a:endCxn id="1054" idx="2"/>
          </p:cNvCxnSpPr>
          <p:nvPr/>
        </p:nvCxnSpPr>
        <p:spPr>
          <a:xfrm flipV="1">
            <a:off x="4129940" y="2328247"/>
            <a:ext cx="0" cy="8055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4" name="Picture 1063">
            <a:extLst>
              <a:ext uri="{FF2B5EF4-FFF2-40B4-BE49-F238E27FC236}">
                <a16:creationId xmlns:a16="http://schemas.microsoft.com/office/drawing/2014/main" id="{9B680055-7B65-A882-6DA1-14266A83ACA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38887" y="1705291"/>
            <a:ext cx="303813" cy="544332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cxnSp>
        <p:nvCxnSpPr>
          <p:cNvPr id="1071" name="Straight Arrow Connector 1070">
            <a:extLst>
              <a:ext uri="{FF2B5EF4-FFF2-40B4-BE49-F238E27FC236}">
                <a16:creationId xmlns:a16="http://schemas.microsoft.com/office/drawing/2014/main" id="{D0D48952-203E-FA21-7FD4-29F731C1CE1F}"/>
              </a:ext>
            </a:extLst>
          </p:cNvPr>
          <p:cNvCxnSpPr>
            <a:cxnSpLocks/>
          </p:cNvCxnSpPr>
          <p:nvPr/>
        </p:nvCxnSpPr>
        <p:spPr>
          <a:xfrm flipH="1">
            <a:off x="3342700" y="2084528"/>
            <a:ext cx="4021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9" name="Picture 1078">
            <a:extLst>
              <a:ext uri="{FF2B5EF4-FFF2-40B4-BE49-F238E27FC236}">
                <a16:creationId xmlns:a16="http://schemas.microsoft.com/office/drawing/2014/main" id="{0E5C55AB-FD43-D79E-8728-BA26984B0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8825" y="5086719"/>
            <a:ext cx="371326" cy="28907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082" name="Picture 1081">
            <a:extLst>
              <a:ext uri="{FF2B5EF4-FFF2-40B4-BE49-F238E27FC236}">
                <a16:creationId xmlns:a16="http://schemas.microsoft.com/office/drawing/2014/main" id="{00A1FE99-DAE1-E578-4C62-35A3C64F1A6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358026" y="5439632"/>
            <a:ext cx="352499" cy="25788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084" name="Picture 5">
            <a:extLst>
              <a:ext uri="{FF2B5EF4-FFF2-40B4-BE49-F238E27FC236}">
                <a16:creationId xmlns:a16="http://schemas.microsoft.com/office/drawing/2014/main" id="{888C1428-13D9-48D0-2B80-6F449181E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9474" b="89474" l="9924" r="90840">
                        <a14:foregroundMark x1="12977" y1="27368" x2="24118" y2="74418"/>
                        <a14:foregroundMark x1="22901" y1="73684" x2="12977" y2="57895"/>
                        <a14:foregroundMark x1="23913" y1="74621" x2="9924" y2="30526"/>
                        <a14:foregroundMark x1="9924" y1="30526" x2="10687" y2="24211"/>
                        <a14:foregroundMark x1="90549" y1="33999" x2="89313" y2="62105"/>
                        <a14:foregroundMark x1="88847" y1="30615" x2="89313" y2="31579"/>
                        <a14:foregroundMark x1="88225" y1="31584" x2="89313" y2="33684"/>
                        <a14:foregroundMark x1="86682" y1="33990" x2="89313" y2="62105"/>
                        <a14:backgroundMark x1="20611" y1="77895" x2="25954" y2="86316"/>
                        <a14:backgroundMark x1="78626" y1="17895" x2="91603" y2="263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9926" y="5974614"/>
            <a:ext cx="398614" cy="289071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85" name="Straight Arrow Connector 1084">
            <a:extLst>
              <a:ext uri="{FF2B5EF4-FFF2-40B4-BE49-F238E27FC236}">
                <a16:creationId xmlns:a16="http://schemas.microsoft.com/office/drawing/2014/main" id="{3EB3818B-F1B8-013C-3F61-A84661E1941A}"/>
              </a:ext>
            </a:extLst>
          </p:cNvPr>
          <p:cNvCxnSpPr>
            <a:cxnSpLocks/>
          </p:cNvCxnSpPr>
          <p:nvPr/>
        </p:nvCxnSpPr>
        <p:spPr>
          <a:xfrm>
            <a:off x="6675516" y="5336780"/>
            <a:ext cx="684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8" name="Straight Arrow Connector 1087">
            <a:extLst>
              <a:ext uri="{FF2B5EF4-FFF2-40B4-BE49-F238E27FC236}">
                <a16:creationId xmlns:a16="http://schemas.microsoft.com/office/drawing/2014/main" id="{A21CE99A-6288-6A48-5C9A-EA88864CA91F}"/>
              </a:ext>
            </a:extLst>
          </p:cNvPr>
          <p:cNvCxnSpPr>
            <a:cxnSpLocks/>
            <a:endCxn id="1082" idx="1"/>
          </p:cNvCxnSpPr>
          <p:nvPr/>
        </p:nvCxnSpPr>
        <p:spPr>
          <a:xfrm>
            <a:off x="6675516" y="5568573"/>
            <a:ext cx="6825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1" name="Straight Arrow Connector 1090">
            <a:extLst>
              <a:ext uri="{FF2B5EF4-FFF2-40B4-BE49-F238E27FC236}">
                <a16:creationId xmlns:a16="http://schemas.microsoft.com/office/drawing/2014/main" id="{2D795DF7-7EAE-1C52-51A9-FC1F6E8410C5}"/>
              </a:ext>
            </a:extLst>
          </p:cNvPr>
          <p:cNvCxnSpPr>
            <a:cxnSpLocks/>
            <a:endCxn id="1084" idx="1"/>
          </p:cNvCxnSpPr>
          <p:nvPr/>
        </p:nvCxnSpPr>
        <p:spPr>
          <a:xfrm>
            <a:off x="6657086" y="5888318"/>
            <a:ext cx="652840" cy="230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Connector: Elbow 1093">
            <a:extLst>
              <a:ext uri="{FF2B5EF4-FFF2-40B4-BE49-F238E27FC236}">
                <a16:creationId xmlns:a16="http://schemas.microsoft.com/office/drawing/2014/main" id="{2EC73421-B91E-18BA-F653-098EA6EACA71}"/>
              </a:ext>
            </a:extLst>
          </p:cNvPr>
          <p:cNvCxnSpPr>
            <a:cxnSpLocks/>
            <a:endCxn id="11" idx="1"/>
          </p:cNvCxnSpPr>
          <p:nvPr/>
        </p:nvCxnSpPr>
        <p:spPr>
          <a:xfrm rot="5400000" flipH="1" flipV="1">
            <a:off x="6003253" y="2601996"/>
            <a:ext cx="3796066" cy="2507297"/>
          </a:xfrm>
          <a:prstGeom prst="bentConnector3">
            <a:avLst>
              <a:gd name="adj1" fmla="val -2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9" name="TextBox 1098">
            <a:extLst>
              <a:ext uri="{FF2B5EF4-FFF2-40B4-BE49-F238E27FC236}">
                <a16:creationId xmlns:a16="http://schemas.microsoft.com/office/drawing/2014/main" id="{325E4D51-8CEF-7FD6-7A41-AD0AB61F9F8D}"/>
              </a:ext>
            </a:extLst>
          </p:cNvPr>
          <p:cNvSpPr txBox="1"/>
          <p:nvPr/>
        </p:nvSpPr>
        <p:spPr>
          <a:xfrm>
            <a:off x="7662742" y="5094130"/>
            <a:ext cx="5528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User PC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100" name="TextBox 1099">
            <a:extLst>
              <a:ext uri="{FF2B5EF4-FFF2-40B4-BE49-F238E27FC236}">
                <a16:creationId xmlns:a16="http://schemas.microsoft.com/office/drawing/2014/main" id="{07044A5A-51F2-0789-C471-FE79AF236BD0}"/>
              </a:ext>
            </a:extLst>
          </p:cNvPr>
          <p:cNvSpPr txBox="1"/>
          <p:nvPr/>
        </p:nvSpPr>
        <p:spPr>
          <a:xfrm>
            <a:off x="7637970" y="5400175"/>
            <a:ext cx="8292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Event server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101" name="TextBox 1100">
            <a:extLst>
              <a:ext uri="{FF2B5EF4-FFF2-40B4-BE49-F238E27FC236}">
                <a16:creationId xmlns:a16="http://schemas.microsoft.com/office/drawing/2014/main" id="{1E0734AF-A35E-36C7-B989-CB7F23483DF8}"/>
              </a:ext>
            </a:extLst>
          </p:cNvPr>
          <p:cNvSpPr txBox="1"/>
          <p:nvPr/>
        </p:nvSpPr>
        <p:spPr>
          <a:xfrm>
            <a:off x="7668255" y="5998447"/>
            <a:ext cx="829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Gateway and switch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102" name="TextBox 1101">
            <a:extLst>
              <a:ext uri="{FF2B5EF4-FFF2-40B4-BE49-F238E27FC236}">
                <a16:creationId xmlns:a16="http://schemas.microsoft.com/office/drawing/2014/main" id="{60F1369D-E5F9-7A6F-93AC-E1FB75840380}"/>
              </a:ext>
            </a:extLst>
          </p:cNvPr>
          <p:cNvSpPr txBox="1"/>
          <p:nvPr/>
        </p:nvSpPr>
        <p:spPr>
          <a:xfrm>
            <a:off x="7378307" y="5700409"/>
            <a:ext cx="7523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dirty="0">
                <a:solidFill>
                  <a:srgbClr val="002060"/>
                </a:solidFill>
              </a:rPr>
              <a:t>Internet </a:t>
            </a:r>
          </a:p>
        </p:txBody>
      </p:sp>
      <p:sp>
        <p:nvSpPr>
          <p:cNvPr id="1103" name="TextBox 1102">
            <a:extLst>
              <a:ext uri="{FF2B5EF4-FFF2-40B4-BE49-F238E27FC236}">
                <a16:creationId xmlns:a16="http://schemas.microsoft.com/office/drawing/2014/main" id="{E4B48D8E-BBBE-30F9-BE1D-396774F5F56C}"/>
              </a:ext>
            </a:extLst>
          </p:cNvPr>
          <p:cNvSpPr txBox="1"/>
          <p:nvPr/>
        </p:nvSpPr>
        <p:spPr>
          <a:xfrm>
            <a:off x="5696251" y="4985445"/>
            <a:ext cx="1557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b="1" dirty="0">
                <a:solidFill>
                  <a:srgbClr val="002060"/>
                </a:solidFill>
              </a:rPr>
              <a:t>Cyber event scenario</a:t>
            </a:r>
          </a:p>
        </p:txBody>
      </p:sp>
      <p:sp>
        <p:nvSpPr>
          <p:cNvPr id="1105" name="矩形 9">
            <a:extLst>
              <a:ext uri="{FF2B5EF4-FFF2-40B4-BE49-F238E27FC236}">
                <a16:creationId xmlns:a16="http://schemas.microsoft.com/office/drawing/2014/main" id="{6194F08A-973D-BC3C-5A87-99F5BEC8A1AE}"/>
              </a:ext>
            </a:extLst>
          </p:cNvPr>
          <p:cNvSpPr/>
          <p:nvPr/>
        </p:nvSpPr>
        <p:spPr>
          <a:xfrm>
            <a:off x="5675789" y="3230348"/>
            <a:ext cx="2780635" cy="139965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07" name="Picture 1106">
            <a:extLst>
              <a:ext uri="{FF2B5EF4-FFF2-40B4-BE49-F238E27FC236}">
                <a16:creationId xmlns:a16="http://schemas.microsoft.com/office/drawing/2014/main" id="{C1553334-EC46-277C-390C-B53A6852CD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913364" y="3388083"/>
            <a:ext cx="542276" cy="39671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108" name="Picture 1107">
            <a:extLst>
              <a:ext uri="{FF2B5EF4-FFF2-40B4-BE49-F238E27FC236}">
                <a16:creationId xmlns:a16="http://schemas.microsoft.com/office/drawing/2014/main" id="{C8B6033D-4FD5-A90E-2E61-52DB5BDD995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23056" y="4133162"/>
            <a:ext cx="352499" cy="25788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109" name="Picture 1108">
            <a:extLst>
              <a:ext uri="{FF2B5EF4-FFF2-40B4-BE49-F238E27FC236}">
                <a16:creationId xmlns:a16="http://schemas.microsoft.com/office/drawing/2014/main" id="{84114C03-9456-5FCC-1017-3AC92D898D8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969604" y="4135087"/>
            <a:ext cx="352499" cy="25788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111" name="Picture 4">
            <a:extLst>
              <a:ext uri="{FF2B5EF4-FFF2-40B4-BE49-F238E27FC236}">
                <a16:creationId xmlns:a16="http://schemas.microsoft.com/office/drawing/2014/main" id="{A3B1AC9D-B8F3-1A2D-19A3-FCD7D809E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4742" y="4088092"/>
            <a:ext cx="337426" cy="366656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16" name="Straight Arrow Connector 1115">
            <a:extLst>
              <a:ext uri="{FF2B5EF4-FFF2-40B4-BE49-F238E27FC236}">
                <a16:creationId xmlns:a16="http://schemas.microsoft.com/office/drawing/2014/main" id="{4238EC7C-6A8E-FA81-7E72-B39548E498B9}"/>
              </a:ext>
            </a:extLst>
          </p:cNvPr>
          <p:cNvCxnSpPr>
            <a:cxnSpLocks/>
            <a:endCxn id="1109" idx="0"/>
          </p:cNvCxnSpPr>
          <p:nvPr/>
        </p:nvCxnSpPr>
        <p:spPr>
          <a:xfrm>
            <a:off x="6145854" y="3816749"/>
            <a:ext cx="0" cy="318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9" name="Straight Arrow Connector 1118">
            <a:extLst>
              <a:ext uri="{FF2B5EF4-FFF2-40B4-BE49-F238E27FC236}">
                <a16:creationId xmlns:a16="http://schemas.microsoft.com/office/drawing/2014/main" id="{D96BEFC2-5C3B-BE53-C823-E050627E8D67}"/>
              </a:ext>
            </a:extLst>
          </p:cNvPr>
          <p:cNvCxnSpPr>
            <a:cxnSpLocks/>
          </p:cNvCxnSpPr>
          <p:nvPr/>
        </p:nvCxnSpPr>
        <p:spPr>
          <a:xfrm>
            <a:off x="6310439" y="3808396"/>
            <a:ext cx="365077" cy="305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1" name="Straight Arrow Connector 1120">
            <a:extLst>
              <a:ext uri="{FF2B5EF4-FFF2-40B4-BE49-F238E27FC236}">
                <a16:creationId xmlns:a16="http://schemas.microsoft.com/office/drawing/2014/main" id="{D9A89ED9-18ED-104F-6A6F-D6A8F82316E5}"/>
              </a:ext>
            </a:extLst>
          </p:cNvPr>
          <p:cNvCxnSpPr>
            <a:cxnSpLocks/>
          </p:cNvCxnSpPr>
          <p:nvPr/>
        </p:nvCxnSpPr>
        <p:spPr>
          <a:xfrm>
            <a:off x="6474547" y="3723228"/>
            <a:ext cx="747108" cy="335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3" name="Picture 1122">
            <a:extLst>
              <a:ext uri="{FF2B5EF4-FFF2-40B4-BE49-F238E27FC236}">
                <a16:creationId xmlns:a16="http://schemas.microsoft.com/office/drawing/2014/main" id="{A84A1D73-ED1A-2A6E-94BA-6ECD98F16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407" y="3425890"/>
            <a:ext cx="254941" cy="25494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1124" name="Straight Arrow Connector 1123">
            <a:extLst>
              <a:ext uri="{FF2B5EF4-FFF2-40B4-BE49-F238E27FC236}">
                <a16:creationId xmlns:a16="http://schemas.microsoft.com/office/drawing/2014/main" id="{EA5A298E-5AFB-1CD8-CA27-718A382340EE}"/>
              </a:ext>
            </a:extLst>
          </p:cNvPr>
          <p:cNvCxnSpPr>
            <a:cxnSpLocks/>
            <a:stCxn id="1123" idx="1"/>
          </p:cNvCxnSpPr>
          <p:nvPr/>
        </p:nvCxnSpPr>
        <p:spPr>
          <a:xfrm flipH="1">
            <a:off x="3844195" y="3553361"/>
            <a:ext cx="2151212" cy="3865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6" name="TextBox 1125">
            <a:extLst>
              <a:ext uri="{FF2B5EF4-FFF2-40B4-BE49-F238E27FC236}">
                <a16:creationId xmlns:a16="http://schemas.microsoft.com/office/drawing/2014/main" id="{0331F721-AF5D-4249-83AC-B32201C76EB0}"/>
              </a:ext>
            </a:extLst>
          </p:cNvPr>
          <p:cNvSpPr txBox="1"/>
          <p:nvPr/>
        </p:nvSpPr>
        <p:spPr>
          <a:xfrm>
            <a:off x="4630266" y="3470539"/>
            <a:ext cx="9367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HTTP(POST):80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127" name="TextBox 1126">
            <a:extLst>
              <a:ext uri="{FF2B5EF4-FFF2-40B4-BE49-F238E27FC236}">
                <a16:creationId xmlns:a16="http://schemas.microsoft.com/office/drawing/2014/main" id="{6B4C5275-96AD-5AC4-970D-BA103645F9E1}"/>
              </a:ext>
            </a:extLst>
          </p:cNvPr>
          <p:cNvSpPr txBox="1"/>
          <p:nvPr/>
        </p:nvSpPr>
        <p:spPr>
          <a:xfrm>
            <a:off x="5848291" y="4382025"/>
            <a:ext cx="6061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server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128" name="TextBox 1127">
            <a:extLst>
              <a:ext uri="{FF2B5EF4-FFF2-40B4-BE49-F238E27FC236}">
                <a16:creationId xmlns:a16="http://schemas.microsoft.com/office/drawing/2014/main" id="{01681A67-30BE-CC7C-83CD-8B76657008F6}"/>
              </a:ext>
            </a:extLst>
          </p:cNvPr>
          <p:cNvSpPr txBox="1"/>
          <p:nvPr/>
        </p:nvSpPr>
        <p:spPr>
          <a:xfrm>
            <a:off x="7003824" y="4414833"/>
            <a:ext cx="6061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dirty="0">
                <a:solidFill>
                  <a:srgbClr val="002060"/>
                </a:solidFill>
              </a:rPr>
              <a:t>switch</a:t>
            </a:r>
          </a:p>
        </p:txBody>
      </p:sp>
      <p:sp>
        <p:nvSpPr>
          <p:cNvPr id="1129" name="TextBox 1128">
            <a:extLst>
              <a:ext uri="{FF2B5EF4-FFF2-40B4-BE49-F238E27FC236}">
                <a16:creationId xmlns:a16="http://schemas.microsoft.com/office/drawing/2014/main" id="{4897275F-597B-1659-C7F0-CDA9AFDE2914}"/>
              </a:ext>
            </a:extLst>
          </p:cNvPr>
          <p:cNvSpPr txBox="1"/>
          <p:nvPr/>
        </p:nvSpPr>
        <p:spPr>
          <a:xfrm>
            <a:off x="7008035" y="3237615"/>
            <a:ext cx="1557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b="1" dirty="0">
                <a:solidFill>
                  <a:srgbClr val="002060"/>
                </a:solidFill>
              </a:rPr>
              <a:t>Server cluster</a:t>
            </a:r>
          </a:p>
        </p:txBody>
      </p:sp>
      <p:cxnSp>
        <p:nvCxnSpPr>
          <p:cNvPr id="1135" name="Straight Arrow Connector 1134">
            <a:extLst>
              <a:ext uri="{FF2B5EF4-FFF2-40B4-BE49-F238E27FC236}">
                <a16:creationId xmlns:a16="http://schemas.microsoft.com/office/drawing/2014/main" id="{3EF2162F-08FF-9D3E-C051-86C114CD8AE5}"/>
              </a:ext>
            </a:extLst>
          </p:cNvPr>
          <p:cNvCxnSpPr>
            <a:cxnSpLocks/>
          </p:cNvCxnSpPr>
          <p:nvPr/>
        </p:nvCxnSpPr>
        <p:spPr>
          <a:xfrm>
            <a:off x="1658469" y="1960727"/>
            <a:ext cx="0" cy="126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7" name="TextBox 1136">
            <a:extLst>
              <a:ext uri="{FF2B5EF4-FFF2-40B4-BE49-F238E27FC236}">
                <a16:creationId xmlns:a16="http://schemas.microsoft.com/office/drawing/2014/main" id="{5140C408-7DE9-F509-FF3B-BE7BBCEBD6E7}"/>
              </a:ext>
            </a:extLst>
          </p:cNvPr>
          <p:cNvSpPr txBox="1"/>
          <p:nvPr/>
        </p:nvSpPr>
        <p:spPr>
          <a:xfrm>
            <a:off x="6282493" y="3313747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/>
              <a:t>PingClient</a:t>
            </a:r>
            <a:endParaRPr lang="en-SG" sz="900" dirty="0"/>
          </a:p>
        </p:txBody>
      </p:sp>
      <p:cxnSp>
        <p:nvCxnSpPr>
          <p:cNvPr id="1142" name="Connector: Elbow 1141">
            <a:extLst>
              <a:ext uri="{FF2B5EF4-FFF2-40B4-BE49-F238E27FC236}">
                <a16:creationId xmlns:a16="http://schemas.microsoft.com/office/drawing/2014/main" id="{9CC619BB-B3DC-301D-3170-7CD31ADAC640}"/>
              </a:ext>
            </a:extLst>
          </p:cNvPr>
          <p:cNvCxnSpPr>
            <a:cxnSpLocks/>
          </p:cNvCxnSpPr>
          <p:nvPr/>
        </p:nvCxnSpPr>
        <p:spPr>
          <a:xfrm flipV="1">
            <a:off x="6454434" y="1966508"/>
            <a:ext cx="2553188" cy="1667476"/>
          </a:xfrm>
          <a:prstGeom prst="bentConnector3">
            <a:avLst>
              <a:gd name="adj1" fmla="val 998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AB5A191-83A4-A4E8-9EE6-15724C36F719}"/>
              </a:ext>
            </a:extLst>
          </p:cNvPr>
          <p:cNvSpPr txBox="1"/>
          <p:nvPr/>
        </p:nvSpPr>
        <p:spPr>
          <a:xfrm>
            <a:off x="5913364" y="3829399"/>
            <a:ext cx="4155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779F9C-B151-B1E6-F2A0-3E19E4639060}"/>
              </a:ext>
            </a:extLst>
          </p:cNvPr>
          <p:cNvSpPr txBox="1"/>
          <p:nvPr/>
        </p:nvSpPr>
        <p:spPr>
          <a:xfrm>
            <a:off x="6792838" y="3737453"/>
            <a:ext cx="4155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BA2B14-0AAE-1DA3-5208-DE6C52DF8973}"/>
              </a:ext>
            </a:extLst>
          </p:cNvPr>
          <p:cNvSpPr txBox="1"/>
          <p:nvPr/>
        </p:nvSpPr>
        <p:spPr>
          <a:xfrm>
            <a:off x="6715867" y="5380649"/>
            <a:ext cx="4155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7FBFD-7435-8A21-63A1-1615AE9F8AE3}"/>
              </a:ext>
            </a:extLst>
          </p:cNvPr>
          <p:cNvSpPr txBox="1"/>
          <p:nvPr/>
        </p:nvSpPr>
        <p:spPr>
          <a:xfrm>
            <a:off x="6766810" y="5764279"/>
            <a:ext cx="4155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453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868545-B913-AF8A-E4DB-928E13545101}"/>
              </a:ext>
            </a:extLst>
          </p:cNvPr>
          <p:cNvSpPr/>
          <p:nvPr/>
        </p:nvSpPr>
        <p:spPr>
          <a:xfrm>
            <a:off x="691375" y="791372"/>
            <a:ext cx="8028879" cy="51467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>
              <a:noFill/>
            </a:endParaRPr>
          </a:p>
        </p:txBody>
      </p:sp>
      <p:sp>
        <p:nvSpPr>
          <p:cNvPr id="36" name="矩形 9">
            <a:extLst>
              <a:ext uri="{FF2B5EF4-FFF2-40B4-BE49-F238E27FC236}">
                <a16:creationId xmlns:a16="http://schemas.microsoft.com/office/drawing/2014/main" id="{B9CC4486-B3EC-3548-F035-E2AC03DE1FD4}"/>
              </a:ext>
            </a:extLst>
          </p:cNvPr>
          <p:cNvSpPr/>
          <p:nvPr/>
        </p:nvSpPr>
        <p:spPr>
          <a:xfrm>
            <a:off x="1118002" y="4713149"/>
            <a:ext cx="1544208" cy="1013762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64B38C-6847-7711-1E16-EC830CBFD5AC}"/>
              </a:ext>
            </a:extLst>
          </p:cNvPr>
          <p:cNvSpPr txBox="1"/>
          <p:nvPr/>
        </p:nvSpPr>
        <p:spPr>
          <a:xfrm>
            <a:off x="1078479" y="4675273"/>
            <a:ext cx="1950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CIDEX- SUTD-Cluster</a:t>
            </a:r>
            <a:endParaRPr lang="en-SG" sz="1200" b="1" dirty="0">
              <a:solidFill>
                <a:srgbClr val="002060"/>
              </a:solidFill>
            </a:endParaRPr>
          </a:p>
        </p:txBody>
      </p:sp>
      <p:sp>
        <p:nvSpPr>
          <p:cNvPr id="25" name="矩形 9">
            <a:extLst>
              <a:ext uri="{FF2B5EF4-FFF2-40B4-BE49-F238E27FC236}">
                <a16:creationId xmlns:a16="http://schemas.microsoft.com/office/drawing/2014/main" id="{2FC48F3B-63F2-E2C9-1CE6-7183799B14E3}"/>
              </a:ext>
            </a:extLst>
          </p:cNvPr>
          <p:cNvSpPr/>
          <p:nvPr/>
        </p:nvSpPr>
        <p:spPr>
          <a:xfrm>
            <a:off x="2995663" y="4713149"/>
            <a:ext cx="1712378" cy="1013762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9">
            <a:extLst>
              <a:ext uri="{FF2B5EF4-FFF2-40B4-BE49-F238E27FC236}">
                <a16:creationId xmlns:a16="http://schemas.microsoft.com/office/drawing/2014/main" id="{AA60BA11-65D5-FCB9-1028-E2FCEC2BC192}"/>
              </a:ext>
            </a:extLst>
          </p:cNvPr>
          <p:cNvSpPr/>
          <p:nvPr/>
        </p:nvSpPr>
        <p:spPr>
          <a:xfrm>
            <a:off x="5214098" y="3194824"/>
            <a:ext cx="2993645" cy="1643752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FD5221-1187-1301-5C31-3C8AF8658E4E}"/>
              </a:ext>
            </a:extLst>
          </p:cNvPr>
          <p:cNvSpPr txBox="1"/>
          <p:nvPr/>
        </p:nvSpPr>
        <p:spPr>
          <a:xfrm>
            <a:off x="5214098" y="3194823"/>
            <a:ext cx="1641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2060"/>
                </a:solidFill>
              </a:rPr>
              <a:t>COM3-MPH</a:t>
            </a:r>
            <a:endParaRPr lang="en-SG" sz="1600" b="1" dirty="0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F1099D-06FC-9B35-7C18-041E6B201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822" y="3772127"/>
            <a:ext cx="752381" cy="58571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4F97133-9CFD-D90F-9725-84E521CD45A0}"/>
              </a:ext>
            </a:extLst>
          </p:cNvPr>
          <p:cNvCxnSpPr>
            <a:cxnSpLocks/>
          </p:cNvCxnSpPr>
          <p:nvPr/>
        </p:nvCxnSpPr>
        <p:spPr>
          <a:xfrm flipV="1">
            <a:off x="6534614" y="2256956"/>
            <a:ext cx="0" cy="1640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57202DD-EF03-0C9E-7279-F66F44FB6847}"/>
              </a:ext>
            </a:extLst>
          </p:cNvPr>
          <p:cNvSpPr txBox="1"/>
          <p:nvPr/>
        </p:nvSpPr>
        <p:spPr>
          <a:xfrm>
            <a:off x="6156808" y="2802952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A4953439-6AC2-4F44-9EA7-838CDE31D095}"/>
              </a:ext>
            </a:extLst>
          </p:cNvPr>
          <p:cNvSpPr/>
          <p:nvPr/>
        </p:nvSpPr>
        <p:spPr>
          <a:xfrm>
            <a:off x="5851321" y="1740420"/>
            <a:ext cx="956953" cy="51295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SG IP</a:t>
            </a:r>
            <a:endParaRPr lang="en-SG" sz="12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F7FE210-6688-FB2D-B7EA-8EC637A39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9866" y="3882104"/>
            <a:ext cx="370663" cy="37066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28B5A34-42DE-FDE5-CAF9-8235FD9476DD}"/>
              </a:ext>
            </a:extLst>
          </p:cNvPr>
          <p:cNvSpPr txBox="1"/>
          <p:nvPr/>
        </p:nvSpPr>
        <p:spPr>
          <a:xfrm>
            <a:off x="5856159" y="2134010"/>
            <a:ext cx="80224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rgbClr val="002060"/>
                </a:solidFill>
              </a:rPr>
              <a:t>SUTD, Singtel, gov.sg</a:t>
            </a:r>
            <a:endParaRPr lang="en-SG" sz="900" b="1" dirty="0">
              <a:solidFill>
                <a:srgbClr val="002060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FE80BEB-A4B8-27D9-0C88-5FB0F1DBDAB5}"/>
              </a:ext>
            </a:extLst>
          </p:cNvPr>
          <p:cNvCxnSpPr>
            <a:cxnSpLocks/>
          </p:cNvCxnSpPr>
          <p:nvPr/>
        </p:nvCxnSpPr>
        <p:spPr>
          <a:xfrm flipV="1">
            <a:off x="6777853" y="1467698"/>
            <a:ext cx="0" cy="2398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loud 20">
            <a:extLst>
              <a:ext uri="{FF2B5EF4-FFF2-40B4-BE49-F238E27FC236}">
                <a16:creationId xmlns:a16="http://schemas.microsoft.com/office/drawing/2014/main" id="{16F939E1-3E5A-31A8-8ADB-371D3EA52E12}"/>
              </a:ext>
            </a:extLst>
          </p:cNvPr>
          <p:cNvSpPr/>
          <p:nvPr/>
        </p:nvSpPr>
        <p:spPr>
          <a:xfrm>
            <a:off x="6310439" y="919851"/>
            <a:ext cx="956953" cy="51295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Oversea  IP</a:t>
            </a:r>
            <a:endParaRPr lang="en-SG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AC8D2B1-AA2A-65A4-18F1-66788D54E8E4}"/>
              </a:ext>
            </a:extLst>
          </p:cNvPr>
          <p:cNvSpPr txBox="1"/>
          <p:nvPr/>
        </p:nvSpPr>
        <p:spPr>
          <a:xfrm>
            <a:off x="6820531" y="1388084"/>
            <a:ext cx="802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b="1" dirty="0">
                <a:effectLst/>
                <a:latin typeface="Consolas" panose="020B0609020204030204" pitchFamily="49" charset="0"/>
              </a:rPr>
              <a:t>BBC.CO.UK</a:t>
            </a:r>
          </a:p>
          <a:p>
            <a:endParaRPr lang="en-SG" sz="900" dirty="0">
              <a:solidFill>
                <a:srgbClr val="002060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BE8E35C-444D-0796-846E-05D6E08A9468}"/>
              </a:ext>
            </a:extLst>
          </p:cNvPr>
          <p:cNvCxnSpPr>
            <a:cxnSpLocks/>
          </p:cNvCxnSpPr>
          <p:nvPr/>
        </p:nvCxnSpPr>
        <p:spPr>
          <a:xfrm flipH="1">
            <a:off x="4077535" y="4210091"/>
            <a:ext cx="2232904" cy="1122645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8012DEC-F0C8-A303-A41F-137E8524B02B}"/>
              </a:ext>
            </a:extLst>
          </p:cNvPr>
          <p:cNvSpPr txBox="1"/>
          <p:nvPr/>
        </p:nvSpPr>
        <p:spPr>
          <a:xfrm>
            <a:off x="2950403" y="4700269"/>
            <a:ext cx="18642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CIDEX-CR1-Cluster</a:t>
            </a:r>
            <a:endParaRPr lang="en-SG" sz="1200" b="1" dirty="0">
              <a:solidFill>
                <a:srgbClr val="002060"/>
              </a:solidFill>
            </a:endParaRPr>
          </a:p>
        </p:txBody>
      </p:sp>
      <p:pic>
        <p:nvPicPr>
          <p:cNvPr id="1026" name="Picture 2" descr="Green and yellow logo, VMware vSphere VMware ESXi Virtual ...">
            <a:extLst>
              <a:ext uri="{FF2B5EF4-FFF2-40B4-BE49-F238E27FC236}">
                <a16:creationId xmlns:a16="http://schemas.microsoft.com/office/drawing/2014/main" id="{4124B307-5D4A-C57F-BC59-BB2333DCF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778" y="5110800"/>
            <a:ext cx="524323" cy="524323"/>
          </a:xfrm>
          <a:prstGeom prst="rect">
            <a:avLst/>
          </a:prstGeom>
          <a:noFill/>
          <a:ln w="952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7A77E75-0DE0-EAD6-729F-5E0B45ABD5C0}"/>
              </a:ext>
            </a:extLst>
          </p:cNvPr>
          <p:cNvSpPr txBox="1"/>
          <p:nvPr/>
        </p:nvSpPr>
        <p:spPr>
          <a:xfrm>
            <a:off x="6735177" y="2818615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31F9C99-2F46-588B-72F4-CFA79DB374CC}"/>
              </a:ext>
            </a:extLst>
          </p:cNvPr>
          <p:cNvCxnSpPr>
            <a:cxnSpLocks/>
          </p:cNvCxnSpPr>
          <p:nvPr/>
        </p:nvCxnSpPr>
        <p:spPr>
          <a:xfrm flipH="1">
            <a:off x="4037696" y="4108108"/>
            <a:ext cx="2272743" cy="1142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9973342-5EA7-52A1-C497-D46D565FA1C6}"/>
              </a:ext>
            </a:extLst>
          </p:cNvPr>
          <p:cNvSpPr txBox="1"/>
          <p:nvPr/>
        </p:nvSpPr>
        <p:spPr>
          <a:xfrm>
            <a:off x="4792862" y="4607744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D11E7BA-E07E-20FE-7EB6-DA58E2E09045}"/>
              </a:ext>
            </a:extLst>
          </p:cNvPr>
          <p:cNvSpPr txBox="1"/>
          <p:nvPr/>
        </p:nvSpPr>
        <p:spPr>
          <a:xfrm>
            <a:off x="4686003" y="4943725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VPN tunnel </a:t>
            </a:r>
            <a:endParaRPr lang="en-SG" sz="9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5EA5A8E-5789-128C-B422-62E073C1E6C0}"/>
              </a:ext>
            </a:extLst>
          </p:cNvPr>
          <p:cNvCxnSpPr>
            <a:cxnSpLocks/>
          </p:cNvCxnSpPr>
          <p:nvPr/>
        </p:nvCxnSpPr>
        <p:spPr>
          <a:xfrm flipH="1">
            <a:off x="2483599" y="5407660"/>
            <a:ext cx="1019179" cy="0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26FF063-8F3F-5B76-B424-096D2C75E49D}"/>
              </a:ext>
            </a:extLst>
          </p:cNvPr>
          <p:cNvCxnSpPr>
            <a:cxnSpLocks/>
          </p:cNvCxnSpPr>
          <p:nvPr/>
        </p:nvCxnSpPr>
        <p:spPr>
          <a:xfrm flipH="1">
            <a:off x="2483599" y="5293734"/>
            <a:ext cx="9798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7F371C6-4437-70A1-209B-AA50F6F37599}"/>
              </a:ext>
            </a:extLst>
          </p:cNvPr>
          <p:cNvSpPr txBox="1"/>
          <p:nvPr/>
        </p:nvSpPr>
        <p:spPr>
          <a:xfrm>
            <a:off x="2928237" y="5078842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Ping </a:t>
            </a:r>
            <a:endParaRPr lang="en-SG" sz="900" dirty="0">
              <a:solidFill>
                <a:srgbClr val="002060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60C4B177-DCAD-987A-B1FE-EAFAA3576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9028" y="5078842"/>
            <a:ext cx="1161905" cy="476190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BCD941EA-24F4-71BB-9839-2CC406F718E4}"/>
              </a:ext>
            </a:extLst>
          </p:cNvPr>
          <p:cNvSpPr txBox="1"/>
          <p:nvPr/>
        </p:nvSpPr>
        <p:spPr>
          <a:xfrm>
            <a:off x="2592063" y="5432477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accent6">
                    <a:lumMod val="75000"/>
                  </a:schemeClr>
                </a:solidFill>
              </a:rPr>
              <a:t>VPN tunnel </a:t>
            </a:r>
            <a:endParaRPr lang="en-SG" sz="9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73291B8-62C7-9A3D-4765-9A9E29DC9E02}"/>
              </a:ext>
            </a:extLst>
          </p:cNvPr>
          <p:cNvSpPr txBox="1"/>
          <p:nvPr/>
        </p:nvSpPr>
        <p:spPr>
          <a:xfrm>
            <a:off x="3448917" y="4898493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vCenter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8219291-81C9-CC37-738B-3C8DEE6D5BDB}"/>
              </a:ext>
            </a:extLst>
          </p:cNvPr>
          <p:cNvSpPr txBox="1"/>
          <p:nvPr/>
        </p:nvSpPr>
        <p:spPr>
          <a:xfrm>
            <a:off x="1240995" y="4863129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gateway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AAC8572-46AB-3030-8AC3-5E6A8226322F}"/>
              </a:ext>
            </a:extLst>
          </p:cNvPr>
          <p:cNvSpPr txBox="1"/>
          <p:nvPr/>
        </p:nvSpPr>
        <p:spPr>
          <a:xfrm>
            <a:off x="6759804" y="3922974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err="1"/>
              <a:t>PingClient</a:t>
            </a:r>
            <a:endParaRPr lang="en-SG" sz="900" dirty="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EEE1C48-CCE5-E362-19A8-CCA597FBA1CB}"/>
              </a:ext>
            </a:extLst>
          </p:cNvPr>
          <p:cNvCxnSpPr>
            <a:cxnSpLocks/>
          </p:cNvCxnSpPr>
          <p:nvPr/>
        </p:nvCxnSpPr>
        <p:spPr>
          <a:xfrm>
            <a:off x="6687012" y="4210091"/>
            <a:ext cx="0" cy="3083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ylinder 55">
            <a:extLst>
              <a:ext uri="{FF2B5EF4-FFF2-40B4-BE49-F238E27FC236}">
                <a16:creationId xmlns:a16="http://schemas.microsoft.com/office/drawing/2014/main" id="{1F15E6B9-3EAC-56AA-36FA-D3F786AC87D9}"/>
              </a:ext>
            </a:extLst>
          </p:cNvPr>
          <p:cNvSpPr/>
          <p:nvPr/>
        </p:nvSpPr>
        <p:spPr>
          <a:xfrm>
            <a:off x="6603457" y="4541270"/>
            <a:ext cx="204817" cy="17187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8384312-E2FD-BEDB-0CDF-2B94E94D2DB5}"/>
              </a:ext>
            </a:extLst>
          </p:cNvPr>
          <p:cNvSpPr txBox="1"/>
          <p:nvPr/>
        </p:nvSpPr>
        <p:spPr>
          <a:xfrm>
            <a:off x="6808274" y="4487286"/>
            <a:ext cx="802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Local storage [text log file]</a:t>
            </a:r>
            <a:endParaRPr lang="en-SG" sz="9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26DE301-7A06-CAF3-A809-AC63E324F218}"/>
              </a:ext>
            </a:extLst>
          </p:cNvPr>
          <p:cNvSpPr txBox="1"/>
          <p:nvPr/>
        </p:nvSpPr>
        <p:spPr>
          <a:xfrm>
            <a:off x="4762959" y="3713943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UDP:3001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62" name="矩形 9">
            <a:extLst>
              <a:ext uri="{FF2B5EF4-FFF2-40B4-BE49-F238E27FC236}">
                <a16:creationId xmlns:a16="http://schemas.microsoft.com/office/drawing/2014/main" id="{177DF20B-913A-5BEB-DC3C-A22563F974D6}"/>
              </a:ext>
            </a:extLst>
          </p:cNvPr>
          <p:cNvSpPr/>
          <p:nvPr/>
        </p:nvSpPr>
        <p:spPr>
          <a:xfrm>
            <a:off x="865554" y="2799732"/>
            <a:ext cx="3400519" cy="1825345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0C963CF-0DF6-9521-F75A-858FB665F730}"/>
              </a:ext>
            </a:extLst>
          </p:cNvPr>
          <p:cNvSpPr txBox="1"/>
          <p:nvPr/>
        </p:nvSpPr>
        <p:spPr>
          <a:xfrm>
            <a:off x="1131090" y="2776813"/>
            <a:ext cx="1641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2060"/>
                </a:solidFill>
              </a:rPr>
              <a:t>NCL-server</a:t>
            </a:r>
            <a:endParaRPr lang="en-SG" sz="1600" b="1" dirty="0">
              <a:solidFill>
                <a:srgbClr val="002060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D92080A-E6F3-5C71-B0F3-3710600F8BFC}"/>
              </a:ext>
            </a:extLst>
          </p:cNvPr>
          <p:cNvCxnSpPr>
            <a:cxnSpLocks/>
          </p:cNvCxnSpPr>
          <p:nvPr/>
        </p:nvCxnSpPr>
        <p:spPr>
          <a:xfrm flipH="1" flipV="1">
            <a:off x="3919873" y="3938339"/>
            <a:ext cx="2402508" cy="64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Rectangle 1023">
            <a:extLst>
              <a:ext uri="{FF2B5EF4-FFF2-40B4-BE49-F238E27FC236}">
                <a16:creationId xmlns:a16="http://schemas.microsoft.com/office/drawing/2014/main" id="{FF999CB4-CE39-8344-1F75-D3B11C9F559F}"/>
              </a:ext>
            </a:extLst>
          </p:cNvPr>
          <p:cNvSpPr/>
          <p:nvPr/>
        </p:nvSpPr>
        <p:spPr>
          <a:xfrm>
            <a:off x="3003150" y="3869161"/>
            <a:ext cx="802249" cy="329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Data manager </a:t>
            </a:r>
            <a:endParaRPr lang="en-SG" sz="1100" dirty="0"/>
          </a:p>
        </p:txBody>
      </p:sp>
      <p:cxnSp>
        <p:nvCxnSpPr>
          <p:cNvPr id="1025" name="Straight Arrow Connector 1024">
            <a:extLst>
              <a:ext uri="{FF2B5EF4-FFF2-40B4-BE49-F238E27FC236}">
                <a16:creationId xmlns:a16="http://schemas.microsoft.com/office/drawing/2014/main" id="{28966DDD-D262-9CE3-F5F5-17B72EBDCCDC}"/>
              </a:ext>
            </a:extLst>
          </p:cNvPr>
          <p:cNvCxnSpPr>
            <a:cxnSpLocks/>
          </p:cNvCxnSpPr>
          <p:nvPr/>
        </p:nvCxnSpPr>
        <p:spPr>
          <a:xfrm flipV="1">
            <a:off x="3502778" y="3654598"/>
            <a:ext cx="0" cy="198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9" name="Picture 1028">
            <a:extLst>
              <a:ext uri="{FF2B5EF4-FFF2-40B4-BE49-F238E27FC236}">
                <a16:creationId xmlns:a16="http://schemas.microsoft.com/office/drawing/2014/main" id="{13488011-1113-0C12-6825-8594545D91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3046" y="3024951"/>
            <a:ext cx="636948" cy="629395"/>
          </a:xfrm>
          <a:prstGeom prst="rect">
            <a:avLst/>
          </a:prstGeom>
        </p:spPr>
      </p:pic>
      <p:cxnSp>
        <p:nvCxnSpPr>
          <p:cNvPr id="1030" name="Straight Arrow Connector 1029">
            <a:extLst>
              <a:ext uri="{FF2B5EF4-FFF2-40B4-BE49-F238E27FC236}">
                <a16:creationId xmlns:a16="http://schemas.microsoft.com/office/drawing/2014/main" id="{344E90C8-DCDA-AB28-3575-4ABDC50B52A5}"/>
              </a:ext>
            </a:extLst>
          </p:cNvPr>
          <p:cNvCxnSpPr>
            <a:cxnSpLocks/>
          </p:cNvCxnSpPr>
          <p:nvPr/>
        </p:nvCxnSpPr>
        <p:spPr>
          <a:xfrm flipH="1" flipV="1">
            <a:off x="2346218" y="3670537"/>
            <a:ext cx="668239" cy="2099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3" name="Arrow: Right 1032">
            <a:extLst>
              <a:ext uri="{FF2B5EF4-FFF2-40B4-BE49-F238E27FC236}">
                <a16:creationId xmlns:a16="http://schemas.microsoft.com/office/drawing/2014/main" id="{D0F9A9EF-AB0F-5FE7-BF3C-B95A8C0F1428}"/>
              </a:ext>
            </a:extLst>
          </p:cNvPr>
          <p:cNvSpPr/>
          <p:nvPr/>
        </p:nvSpPr>
        <p:spPr>
          <a:xfrm rot="10800000">
            <a:off x="2346217" y="3390354"/>
            <a:ext cx="802248" cy="120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088CA983-2CA1-7D7F-1CA6-7E9166F128C1}"/>
              </a:ext>
            </a:extLst>
          </p:cNvPr>
          <p:cNvSpPr txBox="1"/>
          <p:nvPr/>
        </p:nvSpPr>
        <p:spPr>
          <a:xfrm>
            <a:off x="2829174" y="2737891"/>
            <a:ext cx="13958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Network Connection hub</a:t>
            </a:r>
            <a:endParaRPr lang="en-SG" sz="900" dirty="0"/>
          </a:p>
        </p:txBody>
      </p:sp>
      <p:pic>
        <p:nvPicPr>
          <p:cNvPr id="1036" name="Picture 4">
            <a:extLst>
              <a:ext uri="{FF2B5EF4-FFF2-40B4-BE49-F238E27FC236}">
                <a16:creationId xmlns:a16="http://schemas.microsoft.com/office/drawing/2014/main" id="{BE851CDA-755F-6EF3-1A90-B80B8E314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294" y="3278709"/>
            <a:ext cx="1001478" cy="445101"/>
          </a:xfrm>
          <a:prstGeom prst="rect">
            <a:avLst/>
          </a:prstGeom>
          <a:noFill/>
          <a:ln w="952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TextBox 1037">
            <a:extLst>
              <a:ext uri="{FF2B5EF4-FFF2-40B4-BE49-F238E27FC236}">
                <a16:creationId xmlns:a16="http://schemas.microsoft.com/office/drawing/2014/main" id="{5223A482-BE09-0D82-8C9A-FC345E1BDA72}"/>
              </a:ext>
            </a:extLst>
          </p:cNvPr>
          <p:cNvSpPr txBox="1"/>
          <p:nvPr/>
        </p:nvSpPr>
        <p:spPr>
          <a:xfrm>
            <a:off x="1069782" y="1987246"/>
            <a:ext cx="1176072" cy="2308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900" b="1" dirty="0"/>
              <a:t>Web-Browser </a:t>
            </a:r>
            <a:endParaRPr lang="zh-CN" altLang="en-US" sz="1600" dirty="0"/>
          </a:p>
        </p:txBody>
      </p:sp>
      <p:pic>
        <p:nvPicPr>
          <p:cNvPr id="1039" name="Picture 4">
            <a:extLst>
              <a:ext uri="{FF2B5EF4-FFF2-40B4-BE49-F238E27FC236}">
                <a16:creationId xmlns:a16="http://schemas.microsoft.com/office/drawing/2014/main" id="{0987DC2A-AF98-A3CF-BBE4-07B4087EE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686" y="1936106"/>
            <a:ext cx="257116" cy="257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40" name="Straight Arrow Connector 1039">
            <a:extLst>
              <a:ext uri="{FF2B5EF4-FFF2-40B4-BE49-F238E27FC236}">
                <a16:creationId xmlns:a16="http://schemas.microsoft.com/office/drawing/2014/main" id="{14E54A97-E700-17A1-31F9-61F33D135977}"/>
              </a:ext>
            </a:extLst>
          </p:cNvPr>
          <p:cNvCxnSpPr>
            <a:cxnSpLocks/>
          </p:cNvCxnSpPr>
          <p:nvPr/>
        </p:nvCxnSpPr>
        <p:spPr>
          <a:xfrm>
            <a:off x="1851063" y="2225465"/>
            <a:ext cx="0" cy="1010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>
            <a:extLst>
              <a:ext uri="{FF2B5EF4-FFF2-40B4-BE49-F238E27FC236}">
                <a16:creationId xmlns:a16="http://schemas.microsoft.com/office/drawing/2014/main" id="{C9D31DB6-01E7-3E72-7425-DC06FADBEB8A}"/>
              </a:ext>
            </a:extLst>
          </p:cNvPr>
          <p:cNvSpPr txBox="1"/>
          <p:nvPr/>
        </p:nvSpPr>
        <p:spPr>
          <a:xfrm>
            <a:off x="1816951" y="3005538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Http:3000 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894A50ED-8C44-1A60-13CF-F3433FB9F0A9}"/>
              </a:ext>
            </a:extLst>
          </p:cNvPr>
          <p:cNvSpPr txBox="1"/>
          <p:nvPr/>
        </p:nvSpPr>
        <p:spPr>
          <a:xfrm>
            <a:off x="2383224" y="3172165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tcp:8086</a:t>
            </a:r>
            <a:endParaRPr lang="en-SG" sz="900" dirty="0">
              <a:solidFill>
                <a:srgbClr val="002060"/>
              </a:solidFill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E3F0A131-AA6E-56BA-4B70-825ABA6EFB51}"/>
              </a:ext>
            </a:extLst>
          </p:cNvPr>
          <p:cNvSpPr txBox="1"/>
          <p:nvPr/>
        </p:nvSpPr>
        <p:spPr>
          <a:xfrm>
            <a:off x="1003204" y="2218608"/>
            <a:ext cx="29819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 err="1">
                <a:solidFill>
                  <a:srgbClr val="242424"/>
                </a:solidFill>
                <a:effectLst/>
                <a:latin typeface="-apple-system"/>
              </a:rPr>
              <a:t>ssh</a:t>
            </a:r>
            <a:r>
              <a:rPr lang="en-US" sz="900" b="0" i="0" dirty="0">
                <a:solidFill>
                  <a:srgbClr val="242424"/>
                </a:solidFill>
                <a:effectLst/>
                <a:latin typeface="-apple-system"/>
              </a:rPr>
              <a:t> -L 127.0.0.1:4000:127.0.0.1:3000 yc@172.26.191.95</a:t>
            </a:r>
            <a:endParaRPr lang="en-SG" sz="900" dirty="0">
              <a:solidFill>
                <a:srgbClr val="002060"/>
              </a:solidFill>
            </a:endParaRPr>
          </a:p>
        </p:txBody>
      </p: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BDEC9B3A-FB15-1EFA-4691-BC46B17ADFFE}"/>
              </a:ext>
            </a:extLst>
          </p:cNvPr>
          <p:cNvCxnSpPr>
            <a:cxnSpLocks/>
          </p:cNvCxnSpPr>
          <p:nvPr/>
        </p:nvCxnSpPr>
        <p:spPr>
          <a:xfrm flipV="1">
            <a:off x="691375" y="2633949"/>
            <a:ext cx="8028879" cy="3358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5" name="TextBox 1054">
            <a:extLst>
              <a:ext uri="{FF2B5EF4-FFF2-40B4-BE49-F238E27FC236}">
                <a16:creationId xmlns:a16="http://schemas.microsoft.com/office/drawing/2014/main" id="{5909302C-C8DB-E949-66B9-7589D34F9514}"/>
              </a:ext>
            </a:extLst>
          </p:cNvPr>
          <p:cNvSpPr txBox="1"/>
          <p:nvPr/>
        </p:nvSpPr>
        <p:spPr>
          <a:xfrm>
            <a:off x="7108011" y="2299426"/>
            <a:ext cx="1523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Public network</a:t>
            </a:r>
            <a:r>
              <a:rPr lang="en-US" dirty="0"/>
              <a:t>  </a:t>
            </a:r>
            <a:endParaRPr lang="en-SG" dirty="0"/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7DB12135-003D-BB6D-85F6-300654A080A2}"/>
              </a:ext>
            </a:extLst>
          </p:cNvPr>
          <p:cNvSpPr txBox="1"/>
          <p:nvPr/>
        </p:nvSpPr>
        <p:spPr>
          <a:xfrm>
            <a:off x="7159619" y="2633949"/>
            <a:ext cx="1320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SoC network  </a:t>
            </a:r>
            <a:r>
              <a:rPr lang="en-US" dirty="0"/>
              <a:t>   </a:t>
            </a:r>
            <a:endParaRPr lang="en-SG" dirty="0"/>
          </a:p>
        </p:txBody>
      </p:sp>
      <p:pic>
        <p:nvPicPr>
          <p:cNvPr id="3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E90EE576-8FA6-57EA-06F1-80E41198B9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1321" y="5267997"/>
            <a:ext cx="2742180" cy="597458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B8294A8-1035-782E-D523-671A5AE6B525}"/>
              </a:ext>
            </a:extLst>
          </p:cNvPr>
          <p:cNvSpPr txBox="1"/>
          <p:nvPr/>
        </p:nvSpPr>
        <p:spPr>
          <a:xfrm>
            <a:off x="856976" y="925430"/>
            <a:ext cx="4823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NCL-CIDEX Connection Monitor Hub</a:t>
            </a:r>
            <a:endParaRPr lang="en-SG" sz="2400" b="1" dirty="0">
              <a:solidFill>
                <a:srgbClr val="00206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E4CB6F-231C-53F7-701A-4F7EDEF7C880}"/>
              </a:ext>
            </a:extLst>
          </p:cNvPr>
          <p:cNvSpPr/>
          <p:nvPr/>
        </p:nvSpPr>
        <p:spPr>
          <a:xfrm>
            <a:off x="2109530" y="4196234"/>
            <a:ext cx="802249" cy="329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900" dirty="0"/>
              <a:t>alert raise module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7333E1-C362-17CE-3F0F-263CF26753BF}"/>
              </a:ext>
            </a:extLst>
          </p:cNvPr>
          <p:cNvSpPr/>
          <p:nvPr/>
        </p:nvSpPr>
        <p:spPr>
          <a:xfrm>
            <a:off x="1000533" y="3924155"/>
            <a:ext cx="1001478" cy="272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900" dirty="0"/>
              <a:t>Connection map module</a:t>
            </a: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0E2B4FA1-DA9C-4521-BC61-21DDF15631D5}"/>
              </a:ext>
            </a:extLst>
          </p:cNvPr>
          <p:cNvCxnSpPr>
            <a:stCxn id="1024" idx="2"/>
            <a:endCxn id="18" idx="3"/>
          </p:cNvCxnSpPr>
          <p:nvPr/>
        </p:nvCxnSpPr>
        <p:spPr>
          <a:xfrm rot="5400000">
            <a:off x="3076874" y="4033601"/>
            <a:ext cx="162306" cy="492496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8DAD442-9477-8FF0-02C1-AA3F03225BEB}"/>
              </a:ext>
            </a:extLst>
          </p:cNvPr>
          <p:cNvCxnSpPr>
            <a:cxnSpLocks/>
          </p:cNvCxnSpPr>
          <p:nvPr/>
        </p:nvCxnSpPr>
        <p:spPr>
          <a:xfrm flipH="1" flipV="1">
            <a:off x="1494845" y="3737113"/>
            <a:ext cx="2998" cy="1848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BA81C9E-C62A-5B17-0F00-86E66A58ED56}"/>
              </a:ext>
            </a:extLst>
          </p:cNvPr>
          <p:cNvSpPr txBox="1"/>
          <p:nvPr/>
        </p:nvSpPr>
        <p:spPr>
          <a:xfrm>
            <a:off x="1462993" y="3708566"/>
            <a:ext cx="8022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2060"/>
                </a:solidFill>
              </a:rPr>
              <a:t>Ajax:5000</a:t>
            </a:r>
            <a:endParaRPr lang="en-SG" sz="900" dirty="0">
              <a:solidFill>
                <a:srgbClr val="002060"/>
              </a:solidFill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9AADEF5-9B44-5FAD-4679-8037363903F9}"/>
              </a:ext>
            </a:extLst>
          </p:cNvPr>
          <p:cNvCxnSpPr>
            <a:cxnSpLocks/>
          </p:cNvCxnSpPr>
          <p:nvPr/>
        </p:nvCxnSpPr>
        <p:spPr>
          <a:xfrm flipH="1" flipV="1">
            <a:off x="1625355" y="4428086"/>
            <a:ext cx="458958" cy="20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ylinder 48">
            <a:extLst>
              <a:ext uri="{FF2B5EF4-FFF2-40B4-BE49-F238E27FC236}">
                <a16:creationId xmlns:a16="http://schemas.microsoft.com/office/drawing/2014/main" id="{0F745472-A8A9-F6DC-8B60-FD6A55B7201A}"/>
              </a:ext>
            </a:extLst>
          </p:cNvPr>
          <p:cNvSpPr/>
          <p:nvPr/>
        </p:nvSpPr>
        <p:spPr>
          <a:xfrm>
            <a:off x="1422789" y="4360719"/>
            <a:ext cx="204817" cy="17187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A7172A8-36AA-2933-69EE-288E6545B5F4}"/>
              </a:ext>
            </a:extLst>
          </p:cNvPr>
          <p:cNvSpPr txBox="1"/>
          <p:nvPr/>
        </p:nvSpPr>
        <p:spPr>
          <a:xfrm>
            <a:off x="843057" y="4462715"/>
            <a:ext cx="11022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900" dirty="0"/>
              <a:t>Alert History DB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2023996-EEC9-48DC-1399-0758043323AA}"/>
              </a:ext>
            </a:extLst>
          </p:cNvPr>
          <p:cNvCxnSpPr>
            <a:cxnSpLocks/>
          </p:cNvCxnSpPr>
          <p:nvPr/>
        </p:nvCxnSpPr>
        <p:spPr>
          <a:xfrm flipV="1">
            <a:off x="1489676" y="4196234"/>
            <a:ext cx="0" cy="152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830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loud 3">
            <a:extLst>
              <a:ext uri="{FF2B5EF4-FFF2-40B4-BE49-F238E27FC236}">
                <a16:creationId xmlns:a16="http://schemas.microsoft.com/office/drawing/2014/main" id="{A86A282D-0844-14F4-9F79-27E4D2A9FB24}"/>
              </a:ext>
            </a:extLst>
          </p:cNvPr>
          <p:cNvSpPr/>
          <p:nvPr/>
        </p:nvSpPr>
        <p:spPr>
          <a:xfrm>
            <a:off x="650065" y="725800"/>
            <a:ext cx="3389971" cy="218563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5" name="Picture 22" descr="Download Free Icons Png - Rack Server Icon Png PNG Image with No Background  - PNGkey.com">
            <a:extLst>
              <a:ext uri="{FF2B5EF4-FFF2-40B4-BE49-F238E27FC236}">
                <a16:creationId xmlns:a16="http://schemas.microsoft.com/office/drawing/2014/main" id="{3743C197-DC24-A0D6-1B32-D76F545E5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82" y="1367663"/>
            <a:ext cx="444385" cy="50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6147F1-F99C-AF63-57CA-DBC66576D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261" y="1874376"/>
            <a:ext cx="752381" cy="5857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9378F3-B318-23B5-CBF9-54B48BEE5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305" y="1984353"/>
            <a:ext cx="370663" cy="37066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8" name="Picture 22" descr="Download Free Icons Png - Rack Server Icon Png PNG Image with No Background  - PNGkey.com">
            <a:extLst>
              <a:ext uri="{FF2B5EF4-FFF2-40B4-BE49-F238E27FC236}">
                <a16:creationId xmlns:a16="http://schemas.microsoft.com/office/drawing/2014/main" id="{9E8A9C88-D29A-9213-FF2A-FAB9B0CBA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1091" y="1114306"/>
            <a:ext cx="444385" cy="50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EC6789-BFD7-6F83-42B3-22CFF68D2E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2968" y="1153453"/>
            <a:ext cx="585606" cy="42841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C588EC3-D5FF-30E2-335E-9786EC0A6151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1678867" y="1818619"/>
            <a:ext cx="943438" cy="351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36D81B-E232-3D03-BBEC-D68EBEF93496}"/>
              </a:ext>
            </a:extLst>
          </p:cNvPr>
          <p:cNvCxnSpPr>
            <a:cxnSpLocks/>
            <a:stCxn id="7" idx="0"/>
            <a:endCxn id="8" idx="3"/>
          </p:cNvCxnSpPr>
          <p:nvPr/>
        </p:nvCxnSpPr>
        <p:spPr>
          <a:xfrm flipH="1" flipV="1">
            <a:off x="2485476" y="1367663"/>
            <a:ext cx="322161" cy="616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6652E63-F8BF-17B2-FD2A-CFAAD6D902EA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992968" y="1595990"/>
            <a:ext cx="242674" cy="573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loud 26">
            <a:extLst>
              <a:ext uri="{FF2B5EF4-FFF2-40B4-BE49-F238E27FC236}">
                <a16:creationId xmlns:a16="http://schemas.microsoft.com/office/drawing/2014/main" id="{3C2848C9-CDE9-9A02-C7AB-F4C1C1FCE736}"/>
              </a:ext>
            </a:extLst>
          </p:cNvPr>
          <p:cNvSpPr/>
          <p:nvPr/>
        </p:nvSpPr>
        <p:spPr>
          <a:xfrm>
            <a:off x="6096000" y="583188"/>
            <a:ext cx="3389971" cy="218563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7D29795-BBE9-D58C-0115-C9D2CF440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9196" y="1731764"/>
            <a:ext cx="752381" cy="58571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279CE1F-3E4A-BE54-A991-B9EB89CC6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240" y="1841741"/>
            <a:ext cx="370663" cy="37066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31" name="Picture 22" descr="Download Free Icons Png - Rack Server Icon Png PNG Image with No Background  - PNGkey.com">
            <a:extLst>
              <a:ext uri="{FF2B5EF4-FFF2-40B4-BE49-F238E27FC236}">
                <a16:creationId xmlns:a16="http://schemas.microsoft.com/office/drawing/2014/main" id="{FDAE59D1-FABE-86DA-934D-B5EE6E625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026" y="971694"/>
            <a:ext cx="444385" cy="50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4C33F5D-65D9-4F3D-4A47-9A98CD69E0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8903" y="1010841"/>
            <a:ext cx="585606" cy="42841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B85C089-35FB-E481-DAF9-7027B81E404F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7124802" y="1676007"/>
            <a:ext cx="943438" cy="351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7E5ACAF-019A-DEAD-C451-010C6190B36F}"/>
              </a:ext>
            </a:extLst>
          </p:cNvPr>
          <p:cNvCxnSpPr>
            <a:cxnSpLocks/>
            <a:stCxn id="30" idx="0"/>
            <a:endCxn id="31" idx="3"/>
          </p:cNvCxnSpPr>
          <p:nvPr/>
        </p:nvCxnSpPr>
        <p:spPr>
          <a:xfrm flipH="1" flipV="1">
            <a:off x="7931411" y="1225051"/>
            <a:ext cx="322161" cy="616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8B2AAD4-3293-F8AB-559E-B35F48286BDC}"/>
              </a:ext>
            </a:extLst>
          </p:cNvPr>
          <p:cNvCxnSpPr>
            <a:cxnSpLocks/>
            <a:stCxn id="30" idx="3"/>
          </p:cNvCxnSpPr>
          <p:nvPr/>
        </p:nvCxnSpPr>
        <p:spPr>
          <a:xfrm flipV="1">
            <a:off x="8438903" y="1453378"/>
            <a:ext cx="242674" cy="573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5">
            <a:extLst>
              <a:ext uri="{FF2B5EF4-FFF2-40B4-BE49-F238E27FC236}">
                <a16:creationId xmlns:a16="http://schemas.microsoft.com/office/drawing/2014/main" id="{1CBDF5DB-584F-2130-A856-B0FB2F203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474" b="89474" l="9924" r="90840">
                        <a14:foregroundMark x1="12977" y1="27368" x2="24118" y2="74418"/>
                        <a14:foregroundMark x1="22901" y1="73684" x2="12977" y2="57895"/>
                        <a14:foregroundMark x1="23913" y1="74621" x2="9924" y2="30526"/>
                        <a14:foregroundMark x1="9924" y1="30526" x2="10687" y2="24211"/>
                        <a14:foregroundMark x1="90549" y1="33999" x2="89313" y2="62105"/>
                        <a14:foregroundMark x1="88847" y1="30615" x2="89313" y2="31579"/>
                        <a14:foregroundMark x1="88225" y1="31584" x2="89313" y2="33684"/>
                        <a14:foregroundMark x1="86682" y1="33990" x2="89313" y2="62105"/>
                        <a14:backgroundMark x1="20611" y1="77895" x2="25954" y2="86316"/>
                        <a14:backgroundMark x1="78626" y1="17895" x2="91603" y2="263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100" y="1276714"/>
            <a:ext cx="828729" cy="600987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24329E4-6AF7-871A-BB7B-611F2DDF9FC7}"/>
              </a:ext>
            </a:extLst>
          </p:cNvPr>
          <p:cNvSpPr txBox="1"/>
          <p:nvPr/>
        </p:nvSpPr>
        <p:spPr>
          <a:xfrm>
            <a:off x="1128751" y="2100990"/>
            <a:ext cx="1523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Cluster internal network</a:t>
            </a:r>
            <a:r>
              <a:rPr lang="en-US" dirty="0"/>
              <a:t>  </a:t>
            </a:r>
            <a:endParaRPr lang="en-SG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7C8C2D-079F-3546-631A-D937F9BCF7F0}"/>
              </a:ext>
            </a:extLst>
          </p:cNvPr>
          <p:cNvSpPr txBox="1"/>
          <p:nvPr/>
        </p:nvSpPr>
        <p:spPr>
          <a:xfrm>
            <a:off x="6652331" y="1916545"/>
            <a:ext cx="1523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Cluster internal network</a:t>
            </a:r>
            <a:r>
              <a:rPr lang="en-US" dirty="0"/>
              <a:t>  </a:t>
            </a:r>
            <a:endParaRPr lang="en-SG" dirty="0"/>
          </a:p>
        </p:txBody>
      </p:sp>
      <p:sp>
        <p:nvSpPr>
          <p:cNvPr id="40" name="Cloud 39">
            <a:extLst>
              <a:ext uri="{FF2B5EF4-FFF2-40B4-BE49-F238E27FC236}">
                <a16:creationId xmlns:a16="http://schemas.microsoft.com/office/drawing/2014/main" id="{8CFECFC0-7ED8-CF20-3FEE-1926DF644B10}"/>
              </a:ext>
            </a:extLst>
          </p:cNvPr>
          <p:cNvSpPr/>
          <p:nvPr/>
        </p:nvSpPr>
        <p:spPr>
          <a:xfrm>
            <a:off x="6234210" y="3629037"/>
            <a:ext cx="3389971" cy="218563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1A8C8391-116E-D9C7-5232-D12850BEB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406" y="4777613"/>
            <a:ext cx="752381" cy="58571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2227096B-6905-5C9D-18B4-A75D04378F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6450" y="4887590"/>
            <a:ext cx="370663" cy="37066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F9B5EA5-8F2C-AA70-7FEE-CD79C0C33F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7113" y="4056690"/>
            <a:ext cx="585606" cy="42841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08B1E5E-42C8-A371-6DE1-B1EE92D930FD}"/>
              </a:ext>
            </a:extLst>
          </p:cNvPr>
          <p:cNvCxnSpPr>
            <a:cxnSpLocks/>
            <a:stCxn id="42" idx="1"/>
          </p:cNvCxnSpPr>
          <p:nvPr/>
        </p:nvCxnSpPr>
        <p:spPr>
          <a:xfrm flipH="1" flipV="1">
            <a:off x="7263012" y="4721856"/>
            <a:ext cx="943438" cy="351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5B758B7-3073-96F2-D9A4-7CFD57BBEFEA}"/>
              </a:ext>
            </a:extLst>
          </p:cNvPr>
          <p:cNvCxnSpPr>
            <a:cxnSpLocks/>
            <a:stCxn id="42" idx="0"/>
          </p:cNvCxnSpPr>
          <p:nvPr/>
        </p:nvCxnSpPr>
        <p:spPr>
          <a:xfrm flipH="1" flipV="1">
            <a:off x="8069621" y="4270900"/>
            <a:ext cx="322161" cy="616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E8FFAEB-A7EF-CA9B-8C64-4398284B6BC8}"/>
              </a:ext>
            </a:extLst>
          </p:cNvPr>
          <p:cNvCxnSpPr>
            <a:cxnSpLocks/>
            <a:stCxn id="42" idx="3"/>
          </p:cNvCxnSpPr>
          <p:nvPr/>
        </p:nvCxnSpPr>
        <p:spPr>
          <a:xfrm flipV="1">
            <a:off x="8577113" y="4499227"/>
            <a:ext cx="242674" cy="573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5">
            <a:extLst>
              <a:ext uri="{FF2B5EF4-FFF2-40B4-BE49-F238E27FC236}">
                <a16:creationId xmlns:a16="http://schemas.microsoft.com/office/drawing/2014/main" id="{7E2DF61F-848F-4B06-2E93-AD375CFFF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474" b="89474" l="9924" r="90840">
                        <a14:foregroundMark x1="12977" y1="27368" x2="24118" y2="74418"/>
                        <a14:foregroundMark x1="22901" y1="73684" x2="12977" y2="57895"/>
                        <a14:foregroundMark x1="23913" y1="74621" x2="9924" y2="30526"/>
                        <a14:foregroundMark x1="9924" y1="30526" x2="10687" y2="24211"/>
                        <a14:foregroundMark x1="90549" y1="33999" x2="89313" y2="62105"/>
                        <a14:foregroundMark x1="88847" y1="30615" x2="89313" y2="31579"/>
                        <a14:foregroundMark x1="88225" y1="31584" x2="89313" y2="33684"/>
                        <a14:foregroundMark x1="86682" y1="33990" x2="89313" y2="62105"/>
                        <a14:backgroundMark x1="20611" y1="77895" x2="25954" y2="86316"/>
                        <a14:backgroundMark x1="78626" y1="17895" x2="91603" y2="263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310" y="4322563"/>
            <a:ext cx="828729" cy="600987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E7AA536-23A2-B577-0FFF-4A533D50B468}"/>
              </a:ext>
            </a:extLst>
          </p:cNvPr>
          <p:cNvSpPr txBox="1"/>
          <p:nvPr/>
        </p:nvSpPr>
        <p:spPr>
          <a:xfrm>
            <a:off x="6790541" y="4962394"/>
            <a:ext cx="15237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Cluster internal network</a:t>
            </a:r>
            <a:r>
              <a:rPr lang="en-US" dirty="0"/>
              <a:t>  </a:t>
            </a:r>
            <a:endParaRPr lang="en-SG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D53A31E-12A8-41BB-FBA0-359F1F400D3E}"/>
              </a:ext>
            </a:extLst>
          </p:cNvPr>
          <p:cNvCxnSpPr>
            <a:cxnSpLocks/>
            <a:stCxn id="42" idx="3"/>
          </p:cNvCxnSpPr>
          <p:nvPr/>
        </p:nvCxnSpPr>
        <p:spPr>
          <a:xfrm flipV="1">
            <a:off x="8577113" y="3429000"/>
            <a:ext cx="1603399" cy="1643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4">
            <a:extLst>
              <a:ext uri="{FF2B5EF4-FFF2-40B4-BE49-F238E27FC236}">
                <a16:creationId xmlns:a16="http://schemas.microsoft.com/office/drawing/2014/main" id="{5328E5FE-5E67-F491-C078-5561EA534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440" y="3998650"/>
            <a:ext cx="504111" cy="547779"/>
          </a:xfrm>
          <a:prstGeom prst="rect">
            <a:avLst/>
          </a:prstGeom>
          <a:noFill/>
          <a:ln w="63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Cloud 54">
            <a:extLst>
              <a:ext uri="{FF2B5EF4-FFF2-40B4-BE49-F238E27FC236}">
                <a16:creationId xmlns:a16="http://schemas.microsoft.com/office/drawing/2014/main" id="{2B7A0C5E-5B88-ECBA-6579-0D4AFB3ECB42}"/>
              </a:ext>
            </a:extLst>
          </p:cNvPr>
          <p:cNvSpPr/>
          <p:nvPr/>
        </p:nvSpPr>
        <p:spPr>
          <a:xfrm>
            <a:off x="9386480" y="2299198"/>
            <a:ext cx="1807770" cy="109775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Internet</a:t>
            </a:r>
            <a:endParaRPr lang="en-SG" dirty="0"/>
          </a:p>
        </p:txBody>
      </p:sp>
      <p:sp>
        <p:nvSpPr>
          <p:cNvPr id="56" name="Cloud 55">
            <a:extLst>
              <a:ext uri="{FF2B5EF4-FFF2-40B4-BE49-F238E27FC236}">
                <a16:creationId xmlns:a16="http://schemas.microsoft.com/office/drawing/2014/main" id="{64559464-79DF-F331-FA37-1140E24C8487}"/>
              </a:ext>
            </a:extLst>
          </p:cNvPr>
          <p:cNvSpPr/>
          <p:nvPr/>
        </p:nvSpPr>
        <p:spPr>
          <a:xfrm>
            <a:off x="3935779" y="2704473"/>
            <a:ext cx="1807770" cy="109775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Internet</a:t>
            </a:r>
            <a:endParaRPr lang="en-SG" dirty="0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13F915C-CDEB-000D-EABE-B56CE0477DF4}"/>
              </a:ext>
            </a:extLst>
          </p:cNvPr>
          <p:cNvCxnSpPr>
            <a:cxnSpLocks/>
            <a:endCxn id="56" idx="3"/>
          </p:cNvCxnSpPr>
          <p:nvPr/>
        </p:nvCxnSpPr>
        <p:spPr>
          <a:xfrm>
            <a:off x="3171661" y="2303524"/>
            <a:ext cx="1668003" cy="463714"/>
          </a:xfrm>
          <a:prstGeom prst="straightConnector1">
            <a:avLst/>
          </a:prstGeom>
          <a:ln w="285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6F0F128-BD95-A2A8-F980-539DB5786BFF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5742043" y="2240162"/>
            <a:ext cx="2431217" cy="1013190"/>
          </a:xfrm>
          <a:prstGeom prst="straightConnector1">
            <a:avLst/>
          </a:prstGeom>
          <a:ln w="285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668EC20-8EF1-1766-FCA2-B569E47F76C3}"/>
              </a:ext>
            </a:extLst>
          </p:cNvPr>
          <p:cNvCxnSpPr>
            <a:cxnSpLocks/>
            <a:endCxn id="56" idx="1"/>
          </p:cNvCxnSpPr>
          <p:nvPr/>
        </p:nvCxnSpPr>
        <p:spPr>
          <a:xfrm flipH="1" flipV="1">
            <a:off x="4839664" y="3801062"/>
            <a:ext cx="3413907" cy="1196323"/>
          </a:xfrm>
          <a:prstGeom prst="straightConnector1">
            <a:avLst/>
          </a:prstGeom>
          <a:ln w="285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92DCDD0-DC22-E484-510A-7159E0BB5DFB}"/>
              </a:ext>
            </a:extLst>
          </p:cNvPr>
          <p:cNvCxnSpPr>
            <a:cxnSpLocks/>
            <a:stCxn id="56" idx="2"/>
            <a:endCxn id="76" idx="3"/>
          </p:cNvCxnSpPr>
          <p:nvPr/>
        </p:nvCxnSpPr>
        <p:spPr>
          <a:xfrm flipH="1">
            <a:off x="2429891" y="3253352"/>
            <a:ext cx="1511495" cy="754482"/>
          </a:xfrm>
          <a:prstGeom prst="straightConnector1">
            <a:avLst/>
          </a:prstGeom>
          <a:ln w="285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Picture 75">
            <a:extLst>
              <a:ext uri="{FF2B5EF4-FFF2-40B4-BE49-F238E27FC236}">
                <a16:creationId xmlns:a16="http://schemas.microsoft.com/office/drawing/2014/main" id="{79DB9BA7-C874-6C90-7328-50C55869A8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57078" y="3587014"/>
            <a:ext cx="872813" cy="84164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AB3C2CA0-DA16-160E-DBFA-C71C7EFA95B7}"/>
              </a:ext>
            </a:extLst>
          </p:cNvPr>
          <p:cNvSpPr txBox="1"/>
          <p:nvPr/>
        </p:nvSpPr>
        <p:spPr>
          <a:xfrm>
            <a:off x="1469199" y="2989944"/>
            <a:ext cx="15237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Connection monitor hub</a:t>
            </a:r>
            <a:endParaRPr lang="en-SG" dirty="0"/>
          </a:p>
        </p:txBody>
      </p:sp>
      <p:pic>
        <p:nvPicPr>
          <p:cNvPr id="83" name="Picture 8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442DA94-1EFC-00B3-466C-D3ED72B213E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24" y="4724742"/>
            <a:ext cx="3199769" cy="171987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504FF2A1-0011-0463-CCC7-18BE4FC8CF92}"/>
              </a:ext>
            </a:extLst>
          </p:cNvPr>
          <p:cNvCxnSpPr>
            <a:cxnSpLocks/>
          </p:cNvCxnSpPr>
          <p:nvPr/>
        </p:nvCxnSpPr>
        <p:spPr>
          <a:xfrm flipH="1">
            <a:off x="776202" y="4428654"/>
            <a:ext cx="780876" cy="2932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C6227B7F-818C-E78C-E203-7144EEAEC771}"/>
              </a:ext>
            </a:extLst>
          </p:cNvPr>
          <p:cNvCxnSpPr>
            <a:cxnSpLocks/>
          </p:cNvCxnSpPr>
          <p:nvPr/>
        </p:nvCxnSpPr>
        <p:spPr>
          <a:xfrm>
            <a:off x="2430509" y="4435883"/>
            <a:ext cx="1540008" cy="2616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B7292E53-8B76-F91D-4BD4-3230DD9149C3}"/>
              </a:ext>
            </a:extLst>
          </p:cNvPr>
          <p:cNvCxnSpPr>
            <a:cxnSpLocks/>
          </p:cNvCxnSpPr>
          <p:nvPr/>
        </p:nvCxnSpPr>
        <p:spPr>
          <a:xfrm flipH="1">
            <a:off x="5468381" y="5272277"/>
            <a:ext cx="5503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08777027-4D2C-54BD-500D-97C79E6BAC14}"/>
              </a:ext>
            </a:extLst>
          </p:cNvPr>
          <p:cNvSpPr txBox="1"/>
          <p:nvPr/>
        </p:nvSpPr>
        <p:spPr>
          <a:xfrm>
            <a:off x="4531282" y="5120705"/>
            <a:ext cx="1112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b="1" dirty="0">
                <a:solidFill>
                  <a:srgbClr val="002060"/>
                </a:solidFill>
              </a:rPr>
              <a:t>Ping request 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48BCFDE-69F5-A587-A488-E607B1B0A0B3}"/>
              </a:ext>
            </a:extLst>
          </p:cNvPr>
          <p:cNvSpPr txBox="1"/>
          <p:nvPr/>
        </p:nvSpPr>
        <p:spPr>
          <a:xfrm>
            <a:off x="4557450" y="5517947"/>
            <a:ext cx="9211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b="1" dirty="0">
                <a:solidFill>
                  <a:srgbClr val="002060"/>
                </a:solidFill>
              </a:rPr>
              <a:t>Report </a:t>
            </a:r>
            <a:r>
              <a:rPr lang="en-SG" sz="1200" b="1" dirty="0" err="1">
                <a:solidFill>
                  <a:srgbClr val="002060"/>
                </a:solidFill>
              </a:rPr>
              <a:t>msg</a:t>
            </a:r>
            <a:endParaRPr lang="en-SG" sz="1200" b="1" dirty="0">
              <a:solidFill>
                <a:srgbClr val="002060"/>
              </a:solidFill>
            </a:endParaRP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9714BF31-EE2F-58C2-4358-DE3EFDA12211}"/>
              </a:ext>
            </a:extLst>
          </p:cNvPr>
          <p:cNvCxnSpPr>
            <a:cxnSpLocks/>
          </p:cNvCxnSpPr>
          <p:nvPr/>
        </p:nvCxnSpPr>
        <p:spPr>
          <a:xfrm flipH="1">
            <a:off x="5474194" y="5656447"/>
            <a:ext cx="555699" cy="0"/>
          </a:xfrm>
          <a:prstGeom prst="straightConnector1">
            <a:avLst/>
          </a:prstGeom>
          <a:ln w="285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814F358-9CEF-C075-3A01-7BDA5C4D3E34}"/>
              </a:ext>
            </a:extLst>
          </p:cNvPr>
          <p:cNvSpPr txBox="1"/>
          <p:nvPr/>
        </p:nvSpPr>
        <p:spPr>
          <a:xfrm>
            <a:off x="1368677" y="4490393"/>
            <a:ext cx="1540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b="1" dirty="0">
                <a:solidFill>
                  <a:srgbClr val="002060"/>
                </a:solidFill>
              </a:rPr>
              <a:t>Monitor dashboard</a:t>
            </a:r>
          </a:p>
        </p:txBody>
      </p:sp>
    </p:spTree>
    <p:extLst>
      <p:ext uri="{BB962C8B-B14F-4D97-AF65-F5344CB8AC3E}">
        <p14:creationId xmlns:p14="http://schemas.microsoft.com/office/powerpoint/2010/main" val="3850701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148C6C-6039-424D-6A60-91A69DCABE03}"/>
              </a:ext>
            </a:extLst>
          </p:cNvPr>
          <p:cNvSpPr txBox="1"/>
          <p:nvPr/>
        </p:nvSpPr>
        <p:spPr>
          <a:xfrm>
            <a:off x="1" y="-58547"/>
            <a:ext cx="12191999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Use Case 1: </a:t>
            </a:r>
            <a:r>
              <a:rPr lang="en-US" sz="2400" dirty="0" err="1">
                <a:solidFill>
                  <a:schemeClr val="bg1"/>
                </a:solidFill>
              </a:rPr>
              <a:t>CIDeX</a:t>
            </a:r>
            <a:r>
              <a:rPr lang="en-US" sz="2400" dirty="0">
                <a:solidFill>
                  <a:schemeClr val="bg1"/>
                </a:solidFill>
              </a:rPr>
              <a:t> event main venue network monitor </a:t>
            </a:r>
            <a:endParaRPr lang="en-SG" sz="2400" dirty="0">
              <a:solidFill>
                <a:srgbClr val="FF0000"/>
              </a:solidFill>
            </a:endParaRPr>
          </a:p>
        </p:txBody>
      </p:sp>
      <p:pic>
        <p:nvPicPr>
          <p:cNvPr id="3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E159DD4E-ECC1-C44B-424E-1C5305528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732" y="-12288"/>
            <a:ext cx="1696767" cy="369686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672F067-E893-EF2B-C2C9-425029694B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19" y="2783819"/>
            <a:ext cx="7256024" cy="393034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B80749-DAE7-DE3E-4484-0FAE4D6F8863}"/>
              </a:ext>
            </a:extLst>
          </p:cNvPr>
          <p:cNvSpPr txBox="1"/>
          <p:nvPr/>
        </p:nvSpPr>
        <p:spPr>
          <a:xfrm>
            <a:off x="195445" y="644174"/>
            <a:ext cx="717230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1600" b="1" dirty="0"/>
              <a:t>Event day network ping latency monitor</a:t>
            </a:r>
            <a:r>
              <a:rPr lang="en-SG" sz="1600" dirty="0"/>
              <a:t>:</a:t>
            </a:r>
          </a:p>
          <a:p>
            <a:pPr algn="just"/>
            <a:r>
              <a:rPr lang="en-SG" sz="1600" dirty="0"/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600" dirty="0"/>
              <a:t>Monitor time: 15/11/2022 8:30 am  – 16/11/2022 6:30pm [34hours]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600" dirty="0"/>
              <a:t>Monitor peers: 6 peers [4 public , 1 NUS internal, 1 VPN peer in SUTD]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600" dirty="0"/>
              <a:t>Ping Client Config:  Ping each peer 5 times/min, report to hub every 1min.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600" dirty="0"/>
              <a:t>Monitor hub alert threshold: 100 </a:t>
            </a:r>
            <a:r>
              <a:rPr lang="en-SG" sz="1600" dirty="0" err="1"/>
              <a:t>ms</a:t>
            </a:r>
            <a:r>
              <a:rPr lang="en-SG" sz="1600" dirty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600" dirty="0"/>
              <a:t>Telegram-bot: update in </a:t>
            </a:r>
            <a:r>
              <a:rPr lang="en-SG" sz="1600" dirty="0" err="1"/>
              <a:t>Ncl</a:t>
            </a:r>
            <a:r>
              <a:rPr lang="en-SG" sz="1600" dirty="0"/>
              <a:t>-infra channel every 5min with 1 summary report.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600" dirty="0"/>
              <a:t>Entire ping latency chart during the 34 hours: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C82859-4934-B46B-1071-417E4555D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3039" y="1735373"/>
            <a:ext cx="3589741" cy="2573963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D55964-0E23-A231-98A1-30A0D91A13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3040" y="4436799"/>
            <a:ext cx="3589741" cy="227736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449FA1-1D9E-BAFD-07DA-344450DFDD4A}"/>
              </a:ext>
            </a:extLst>
          </p:cNvPr>
          <p:cNvSpPr txBox="1"/>
          <p:nvPr/>
        </p:nvSpPr>
        <p:spPr>
          <a:xfrm>
            <a:off x="7856525" y="644174"/>
            <a:ext cx="4287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 dirty="0"/>
              <a:t>Monitor server config:</a:t>
            </a:r>
          </a:p>
          <a:p>
            <a:pPr algn="just"/>
            <a:r>
              <a:rPr lang="en-SG" sz="1600" dirty="0"/>
              <a:t>Running on backup DHCP server[192.168.127.11] , dashboard is accessible by any laptop/pc used in the event (connected to MPH network).  </a:t>
            </a:r>
          </a:p>
        </p:txBody>
      </p:sp>
    </p:spTree>
    <p:extLst>
      <p:ext uri="{BB962C8B-B14F-4D97-AF65-F5344CB8AC3E}">
        <p14:creationId xmlns:p14="http://schemas.microsoft.com/office/powerpoint/2010/main" val="3297966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148C6C-6039-424D-6A60-91A69DCABE03}"/>
              </a:ext>
            </a:extLst>
          </p:cNvPr>
          <p:cNvSpPr txBox="1"/>
          <p:nvPr/>
        </p:nvSpPr>
        <p:spPr>
          <a:xfrm>
            <a:off x="1" y="-58547"/>
            <a:ext cx="12191999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Use Case 1: </a:t>
            </a:r>
            <a:r>
              <a:rPr lang="en-US" sz="2400" dirty="0" err="1">
                <a:solidFill>
                  <a:schemeClr val="bg1"/>
                </a:solidFill>
              </a:rPr>
              <a:t>CIDeX</a:t>
            </a:r>
            <a:r>
              <a:rPr lang="en-US" sz="2400" dirty="0">
                <a:solidFill>
                  <a:schemeClr val="bg1"/>
                </a:solidFill>
              </a:rPr>
              <a:t> event main venue network monitor [result]</a:t>
            </a:r>
            <a:endParaRPr lang="en-SG" sz="2400" dirty="0">
              <a:solidFill>
                <a:srgbClr val="FF0000"/>
              </a:solidFill>
            </a:endParaRPr>
          </a:p>
        </p:txBody>
      </p:sp>
      <p:pic>
        <p:nvPicPr>
          <p:cNvPr id="3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E159DD4E-ECC1-C44B-424E-1C5305528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732" y="-12288"/>
            <a:ext cx="1696767" cy="3696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686E90-A13B-427A-9FC2-B95007B10872}"/>
              </a:ext>
            </a:extLst>
          </p:cNvPr>
          <p:cNvSpPr txBox="1"/>
          <p:nvPr/>
        </p:nvSpPr>
        <p:spPr>
          <a:xfrm>
            <a:off x="5248760" y="711001"/>
            <a:ext cx="536742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1600" b="1" dirty="0"/>
              <a:t>Event monitor result</a:t>
            </a:r>
            <a:r>
              <a:rPr lang="en-SG" sz="1600" dirty="0"/>
              <a:t>:</a:t>
            </a:r>
          </a:p>
          <a:p>
            <a:pPr algn="just"/>
            <a:endParaRPr lang="en-SG" sz="16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400" dirty="0"/>
              <a:t>Ping client: 900KB raw ping record [text format].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400" dirty="0"/>
              <a:t>Monitor hub: 600K DB raw + </a:t>
            </a:r>
            <a:r>
              <a:rPr lang="en-SG" sz="1400" dirty="0" err="1"/>
              <a:t>avg</a:t>
            </a:r>
            <a:r>
              <a:rPr lang="en-SG" sz="1400" dirty="0"/>
              <a:t> data, 1 network interrupt detect and reported.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400" dirty="0"/>
              <a:t>Telegram-bot: 197 </a:t>
            </a:r>
            <a:r>
              <a:rPr lang="en-SG" sz="1400" dirty="0" err="1"/>
              <a:t>avg</a:t>
            </a:r>
            <a:r>
              <a:rPr lang="en-SG" sz="1400" dirty="0"/>
              <a:t> ping report in the channel.  </a:t>
            </a:r>
          </a:p>
        </p:txBody>
      </p:sp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02C6361-3E14-6C30-9E23-CDEFB29065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60" y="1108891"/>
            <a:ext cx="4727588" cy="256077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C0A3232-5D8A-AAB5-4F52-03DC6610B8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44" y="4050028"/>
            <a:ext cx="4727584" cy="256077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87DB038-14DB-C6C1-8F2D-2A641849954B}"/>
              </a:ext>
            </a:extLst>
          </p:cNvPr>
          <p:cNvSpPr txBox="1"/>
          <p:nvPr/>
        </p:nvSpPr>
        <p:spPr>
          <a:xfrm>
            <a:off x="5248760" y="2241717"/>
            <a:ext cx="4727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1600" b="1" dirty="0"/>
              <a:t>Network interrupt [16/11/2022] detection result</a:t>
            </a:r>
            <a:r>
              <a:rPr lang="en-SG" sz="1600" dirty="0"/>
              <a:t>:</a:t>
            </a:r>
          </a:p>
        </p:txBody>
      </p:sp>
      <p:pic>
        <p:nvPicPr>
          <p:cNvPr id="17" name="Picture 1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D862745-6C22-4C22-8261-159F4C0566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049" y="2724900"/>
            <a:ext cx="4727588" cy="256077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8" name="AutoShape 2">
            <a:extLst>
              <a:ext uri="{FF2B5EF4-FFF2-40B4-BE49-F238E27FC236}">
                <a16:creationId xmlns:a16="http://schemas.microsoft.com/office/drawing/2014/main" id="{5CF00E81-516B-25AF-9B16-C62E0EE85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0179" y="499567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20" name="Picture 19" descr="A screenshot of a text message&#10;&#10;Description automatically generated with medium confidence">
            <a:extLst>
              <a:ext uri="{FF2B5EF4-FFF2-40B4-BE49-F238E27FC236}">
                <a16:creationId xmlns:a16="http://schemas.microsoft.com/office/drawing/2014/main" id="{FDECD6E9-8CAD-96A7-2E95-B668AFCD9B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8854" y="2362393"/>
            <a:ext cx="1916607" cy="41448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7A3701D-4301-EEE9-971C-D83B9EC620F3}"/>
              </a:ext>
            </a:extLst>
          </p:cNvPr>
          <p:cNvSpPr/>
          <p:nvPr/>
        </p:nvSpPr>
        <p:spPr>
          <a:xfrm>
            <a:off x="7693843" y="3300984"/>
            <a:ext cx="448056" cy="62179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B6B6A3-21FD-1ED4-23FF-1FE4681B758C}"/>
              </a:ext>
            </a:extLst>
          </p:cNvPr>
          <p:cNvSpPr/>
          <p:nvPr/>
        </p:nvSpPr>
        <p:spPr>
          <a:xfrm>
            <a:off x="6194227" y="4151376"/>
            <a:ext cx="429768" cy="813816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1CC5D5-63BB-ABE0-4489-3D5E9FC0320A}"/>
              </a:ext>
            </a:extLst>
          </p:cNvPr>
          <p:cNvSpPr/>
          <p:nvPr/>
        </p:nvSpPr>
        <p:spPr>
          <a:xfrm>
            <a:off x="7840145" y="4189476"/>
            <a:ext cx="448056" cy="775716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7C7204F-946B-7013-2BD5-F3C668F4C72E}"/>
              </a:ext>
            </a:extLst>
          </p:cNvPr>
          <p:cNvSpPr/>
          <p:nvPr/>
        </p:nvSpPr>
        <p:spPr>
          <a:xfrm>
            <a:off x="9272707" y="3236212"/>
            <a:ext cx="429768" cy="813816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F55BA157-E33C-B84C-35FB-19AA980EE433}"/>
              </a:ext>
            </a:extLst>
          </p:cNvPr>
          <p:cNvCxnSpPr>
            <a:cxnSpLocks/>
            <a:stCxn id="22" idx="2"/>
          </p:cNvCxnSpPr>
          <p:nvPr/>
        </p:nvCxnSpPr>
        <p:spPr>
          <a:xfrm rot="16200000" flipH="1">
            <a:off x="7849645" y="3524657"/>
            <a:ext cx="1024128" cy="3905197"/>
          </a:xfrm>
          <a:prstGeom prst="bentConnector2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BEFF42D-C3CB-61E2-2FBD-15E260B80F77}"/>
              </a:ext>
            </a:extLst>
          </p:cNvPr>
          <p:cNvCxnSpPr>
            <a:cxnSpLocks/>
          </p:cNvCxnSpPr>
          <p:nvPr/>
        </p:nvCxnSpPr>
        <p:spPr>
          <a:xfrm>
            <a:off x="9504355" y="4050028"/>
            <a:ext cx="0" cy="1939292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C0BAC8-68B5-A790-ABB9-4B7EF9175A12}"/>
              </a:ext>
            </a:extLst>
          </p:cNvPr>
          <p:cNvCxnSpPr>
            <a:cxnSpLocks/>
          </p:cNvCxnSpPr>
          <p:nvPr/>
        </p:nvCxnSpPr>
        <p:spPr>
          <a:xfrm>
            <a:off x="7910251" y="4950771"/>
            <a:ext cx="0" cy="1038549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3E76D107-0B4C-3487-3A5A-F813239FE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23799" y="3648267"/>
            <a:ext cx="2166821" cy="2130621"/>
          </a:xfrm>
          <a:prstGeom prst="bentConnector3">
            <a:avLst>
              <a:gd name="adj1" fmla="val 99796"/>
            </a:avLst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1EBB901-7AE6-F03A-A519-41C66844B203}"/>
              </a:ext>
            </a:extLst>
          </p:cNvPr>
          <p:cNvSpPr txBox="1"/>
          <p:nvPr/>
        </p:nvSpPr>
        <p:spPr>
          <a:xfrm>
            <a:off x="5363765" y="6073486"/>
            <a:ext cx="4149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1600" dirty="0"/>
              <a:t>Network interrupt time:</a:t>
            </a:r>
          </a:p>
          <a:p>
            <a:pPr algn="just"/>
            <a:r>
              <a:rPr lang="en-US" sz="1400" dirty="0"/>
              <a:t>Started at 2:16 and started to recovered at 2:20</a:t>
            </a:r>
            <a:r>
              <a:rPr lang="en-SG" sz="1600" dirty="0"/>
              <a:t>. 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4252A64-2B30-8034-E049-708B1800E27D}"/>
              </a:ext>
            </a:extLst>
          </p:cNvPr>
          <p:cNvSpPr/>
          <p:nvPr/>
        </p:nvSpPr>
        <p:spPr>
          <a:xfrm>
            <a:off x="3026664" y="4434840"/>
            <a:ext cx="182880" cy="7132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E0410FA-5167-7552-2F0D-82DC82B37232}"/>
              </a:ext>
            </a:extLst>
          </p:cNvPr>
          <p:cNvSpPr txBox="1"/>
          <p:nvPr/>
        </p:nvSpPr>
        <p:spPr>
          <a:xfrm>
            <a:off x="237014" y="740669"/>
            <a:ext cx="45087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1600" dirty="0"/>
              <a:t>Event day-1 [15/11/2022] entire ping latency chart: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8693D23-A6AB-49EE-D748-DFE53F8E437E}"/>
              </a:ext>
            </a:extLst>
          </p:cNvPr>
          <p:cNvSpPr txBox="1"/>
          <p:nvPr/>
        </p:nvSpPr>
        <p:spPr>
          <a:xfrm>
            <a:off x="204190" y="3669668"/>
            <a:ext cx="61447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1600" dirty="0"/>
              <a:t>Event day-2 [16/11/2022] entire ping latency chart: </a:t>
            </a:r>
          </a:p>
        </p:txBody>
      </p:sp>
    </p:spTree>
    <p:extLst>
      <p:ext uri="{BB962C8B-B14F-4D97-AF65-F5344CB8AC3E}">
        <p14:creationId xmlns:p14="http://schemas.microsoft.com/office/powerpoint/2010/main" val="4179204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148C6C-6039-424D-6A60-91A69DCABE03}"/>
              </a:ext>
            </a:extLst>
          </p:cNvPr>
          <p:cNvSpPr txBox="1"/>
          <p:nvPr/>
        </p:nvSpPr>
        <p:spPr>
          <a:xfrm>
            <a:off x="1" y="-58547"/>
            <a:ext cx="12191999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Use Case 2: NCL CR1 cluster monitor</a:t>
            </a:r>
            <a:endParaRPr lang="en-SG" sz="2400" dirty="0">
              <a:solidFill>
                <a:srgbClr val="FF0000"/>
              </a:solidFill>
            </a:endParaRPr>
          </a:p>
        </p:txBody>
      </p:sp>
      <p:pic>
        <p:nvPicPr>
          <p:cNvPr id="3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E159DD4E-ECC1-C44B-424E-1C53055285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732" y="-12288"/>
            <a:ext cx="1696767" cy="36968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F406E4A-F05F-AD48-9790-EE008E04E0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23" y="1272092"/>
            <a:ext cx="9347200" cy="5257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27A46D-B953-2ADE-3B03-7B45DDD735C7}"/>
              </a:ext>
            </a:extLst>
          </p:cNvPr>
          <p:cNvSpPr txBox="1"/>
          <p:nvPr/>
        </p:nvSpPr>
        <p:spPr>
          <a:xfrm>
            <a:off x="172123" y="764601"/>
            <a:ext cx="45087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1600" dirty="0"/>
              <a:t>NCL rack AS06 connection dashboard: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09E569-F7F6-AC9E-F8B2-D0D6559959C8}"/>
              </a:ext>
            </a:extLst>
          </p:cNvPr>
          <p:cNvSpPr txBox="1"/>
          <p:nvPr/>
        </p:nvSpPr>
        <p:spPr>
          <a:xfrm>
            <a:off x="9694630" y="1225689"/>
            <a:ext cx="240943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b="1" dirty="0"/>
              <a:t>Access link: </a:t>
            </a:r>
          </a:p>
          <a:p>
            <a:r>
              <a:rPr lang="en-SG" sz="1200" b="1" dirty="0">
                <a:hlinkClick r:id="rId4"/>
              </a:rPr>
              <a:t>https://172.26.190.93:4000</a:t>
            </a:r>
            <a:endParaRPr lang="en-SG" sz="1200" b="1" dirty="0"/>
          </a:p>
          <a:p>
            <a:r>
              <a:rPr lang="en-SG" sz="1200" b="1" dirty="0"/>
              <a:t>Login: </a:t>
            </a:r>
          </a:p>
          <a:p>
            <a:r>
              <a:rPr lang="en-SG" sz="1200" b="1" dirty="0"/>
              <a:t>Viewer/viewer</a:t>
            </a:r>
          </a:p>
          <a:p>
            <a:endParaRPr lang="en-SG" sz="1200" b="1" dirty="0"/>
          </a:p>
          <a:p>
            <a:r>
              <a:rPr lang="en-SG" sz="1200" b="1" dirty="0"/>
              <a:t>Connection monitored peers: </a:t>
            </a:r>
          </a:p>
          <a:p>
            <a:endParaRPr lang="en-SG" sz="1200" dirty="0"/>
          </a:p>
          <a:p>
            <a:r>
              <a:rPr lang="en-SG" sz="1200" b="1" dirty="0"/>
              <a:t>Public peer:</a:t>
            </a:r>
          </a:p>
          <a:p>
            <a:r>
              <a:rPr lang="en-SG" sz="1200" dirty="0"/>
              <a:t>"public": "www.google.com.sg",    </a:t>
            </a:r>
          </a:p>
          <a:p>
            <a:r>
              <a:rPr lang="en-SG" sz="1200" b="1" dirty="0"/>
              <a:t>SoC peer:</a:t>
            </a:r>
          </a:p>
          <a:p>
            <a:r>
              <a:rPr lang="en-SG" sz="1200" dirty="0"/>
              <a:t>"</a:t>
            </a:r>
            <a:r>
              <a:rPr lang="en-SG" sz="1200" dirty="0" err="1"/>
              <a:t>socFW</a:t>
            </a:r>
            <a:r>
              <a:rPr lang="en-SG" sz="1200" dirty="0"/>
              <a:t>": "172.18.178.10",    </a:t>
            </a:r>
          </a:p>
          <a:p>
            <a:r>
              <a:rPr lang="en-SG" sz="1200" b="1" dirty="0"/>
              <a:t>Cluster internal peer:</a:t>
            </a:r>
          </a:p>
          <a:p>
            <a:r>
              <a:rPr lang="en-SG" sz="1200" dirty="0"/>
              <a:t>"openstack_CT02": "10.0.6.2",    "openstack_CP01": "10.0.6.11",    "openstack_CP02": "10.0.6.12",    "openstack_CP03": "10.0.6.13",    "openstack_CP04": "10.0.6.20",    "KypoLite_01": "10.0.6.21",    "KypoLite_02": "10.0.6.22",    "CISS_RED_01": "10.0.6.23",    "CISS_RED_02": "10.0.6.24",    "ncl_GPU07": "10.0.6.25",    "ncl_GPU08": "10.0.6.26",    "ncl_GPU09": "10.0.6.27",</a:t>
            </a:r>
          </a:p>
          <a:p>
            <a:endParaRPr lang="en-SG" sz="1200" dirty="0"/>
          </a:p>
          <a:p>
            <a:r>
              <a:rPr lang="en-SG" sz="1200" b="1" dirty="0"/>
              <a:t>Client Config: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200" dirty="0"/>
              <a:t>3 ping every 30 sec.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SG" sz="1200" dirty="0"/>
              <a:t>Report to hub every 3 mins</a:t>
            </a:r>
          </a:p>
        </p:txBody>
      </p:sp>
    </p:spTree>
    <p:extLst>
      <p:ext uri="{BB962C8B-B14F-4D97-AF65-F5344CB8AC3E}">
        <p14:creationId xmlns:p14="http://schemas.microsoft.com/office/powerpoint/2010/main" val="4128705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1102</TotalTime>
  <Words>600</Words>
  <Application>Microsoft Office PowerPoint</Application>
  <PresentationFormat>Widescreen</PresentationFormat>
  <Paragraphs>130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-apple-system</vt:lpstr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 yuancheng</dc:creator>
  <cp:lastModifiedBy>Liu yuancheng</cp:lastModifiedBy>
  <cp:revision>74</cp:revision>
  <dcterms:created xsi:type="dcterms:W3CDTF">2022-10-12T12:32:06Z</dcterms:created>
  <dcterms:modified xsi:type="dcterms:W3CDTF">2022-11-26T13:46:29Z</dcterms:modified>
</cp:coreProperties>
</file>

<file path=docProps/thumbnail.jpeg>
</file>